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sldIdLst>
    <p:sldId id="256" r:id="rId2"/>
    <p:sldId id="257" r:id="rId3"/>
    <p:sldId id="258" r:id="rId4"/>
    <p:sldId id="263" r:id="rId5"/>
    <p:sldId id="285" r:id="rId6"/>
    <p:sldId id="283" r:id="rId7"/>
    <p:sldId id="259" r:id="rId8"/>
    <p:sldId id="260" r:id="rId9"/>
    <p:sldId id="261" r:id="rId10"/>
    <p:sldId id="264" r:id="rId11"/>
    <p:sldId id="262" r:id="rId12"/>
    <p:sldId id="265" r:id="rId13"/>
    <p:sldId id="266" r:id="rId14"/>
    <p:sldId id="267" r:id="rId15"/>
    <p:sldId id="268" r:id="rId16"/>
    <p:sldId id="269" r:id="rId17"/>
    <p:sldId id="282" r:id="rId18"/>
    <p:sldId id="271" r:id="rId19"/>
    <p:sldId id="275" r:id="rId20"/>
    <p:sldId id="276" r:id="rId21"/>
    <p:sldId id="277" r:id="rId22"/>
    <p:sldId id="270" r:id="rId23"/>
    <p:sldId id="286" r:id="rId24"/>
    <p:sldId id="272" r:id="rId25"/>
    <p:sldId id="273" r:id="rId26"/>
    <p:sldId id="278" r:id="rId27"/>
    <p:sldId id="274" r:id="rId28"/>
    <p:sldId id="279" r:id="rId29"/>
    <p:sldId id="280" r:id="rId30"/>
    <p:sldId id="281" r:id="rId31"/>
    <p:sldId id="28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76"/>
    <p:restoredTop sz="95890"/>
  </p:normalViewPr>
  <p:slideViewPr>
    <p:cSldViewPr snapToGrid="0">
      <p:cViewPr varScale="1">
        <p:scale>
          <a:sx n="88" d="100"/>
          <a:sy n="88" d="100"/>
        </p:scale>
        <p:origin x="208" y="7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92408B-3F97-1846-8340-B9CE3AE55777}" type="datetimeFigureOut">
              <a:rPr lang="en-RO" smtClean="0"/>
              <a:t>15.01.2024</a:t>
            </a:fld>
            <a:endParaRPr lang="en-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71E5B-D7BD-8C4E-8720-4079A032C6B8}" type="slidenum">
              <a:rPr lang="en-RO" smtClean="0"/>
              <a:t>‹#›</a:t>
            </a:fld>
            <a:endParaRPr lang="en-RO"/>
          </a:p>
        </p:txBody>
      </p:sp>
    </p:spTree>
    <p:extLst>
      <p:ext uri="{BB962C8B-B14F-4D97-AF65-F5344CB8AC3E}">
        <p14:creationId xmlns:p14="http://schemas.microsoft.com/office/powerpoint/2010/main" val="1371144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96E71E5B-D7BD-8C4E-8720-4079A032C6B8}" type="slidenum">
              <a:rPr lang="en-RO" smtClean="0"/>
              <a:t>31</a:t>
            </a:fld>
            <a:endParaRPr lang="en-RO"/>
          </a:p>
        </p:txBody>
      </p:sp>
    </p:spTree>
    <p:extLst>
      <p:ext uri="{BB962C8B-B14F-4D97-AF65-F5344CB8AC3E}">
        <p14:creationId xmlns:p14="http://schemas.microsoft.com/office/powerpoint/2010/main" val="2287070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1/14/24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1/14/24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1/14/24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1/14/24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1/14/24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1/14/24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1/14/24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3.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3.xml"/><Relationship Id="rId5" Type="http://schemas.openxmlformats.org/officeDocument/2006/relationships/image" Target="../media/image11.tiff"/><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2F46-E224-ABA0-A7C5-04D306EE0C67}"/>
              </a:ext>
            </a:extLst>
          </p:cNvPr>
          <p:cNvSpPr>
            <a:spLocks noGrp="1"/>
          </p:cNvSpPr>
          <p:nvPr>
            <p:ph type="ctrTitle"/>
          </p:nvPr>
        </p:nvSpPr>
        <p:spPr>
          <a:xfrm>
            <a:off x="1915128" y="1788454"/>
            <a:ext cx="8477809" cy="2098226"/>
          </a:xfrm>
        </p:spPr>
        <p:txBody>
          <a:bodyPr/>
          <a:lstStyle/>
          <a:p>
            <a:r>
              <a:rPr lang="en-RO" dirty="0">
                <a:latin typeface="Baskerville Old Face" panose="02020602080505020303" pitchFamily="18" charset="77"/>
                <a:ea typeface="Apple Color Emoji" pitchFamily="2" charset="0"/>
                <a:cs typeface="Angsana New" panose="02020603050405020304" pitchFamily="18" charset="-34"/>
              </a:rPr>
              <a:t>FINAL pROJEct</a:t>
            </a:r>
          </a:p>
        </p:txBody>
      </p:sp>
      <p:sp>
        <p:nvSpPr>
          <p:cNvPr id="3" name="Subtitle 2">
            <a:extLst>
              <a:ext uri="{FF2B5EF4-FFF2-40B4-BE49-F238E27FC236}">
                <a16:creationId xmlns:a16="http://schemas.microsoft.com/office/drawing/2014/main" id="{25422AB8-2D7E-CD81-C23E-3F3457CD15EA}"/>
              </a:ext>
            </a:extLst>
          </p:cNvPr>
          <p:cNvSpPr>
            <a:spLocks noGrp="1"/>
          </p:cNvSpPr>
          <p:nvPr>
            <p:ph type="subTitle" idx="1"/>
          </p:nvPr>
        </p:nvSpPr>
        <p:spPr/>
        <p:txBody>
          <a:bodyPr>
            <a:normAutofit/>
          </a:bodyPr>
          <a:lstStyle/>
          <a:p>
            <a:r>
              <a:rPr lang="en-RO" sz="2400" dirty="0">
                <a:latin typeface="Baskerville" panose="02020502070401020303" pitchFamily="18" charset="0"/>
                <a:ea typeface="Baskerville" panose="02020502070401020303" pitchFamily="18" charset="0"/>
              </a:rPr>
              <a:t>Dinescu Denisa</a:t>
            </a:r>
          </a:p>
          <a:p>
            <a:r>
              <a:rPr lang="en-RO" sz="2400" dirty="0">
                <a:latin typeface="Baskerville" panose="02020502070401020303" pitchFamily="18" charset="0"/>
                <a:ea typeface="Baskerville" panose="02020502070401020303" pitchFamily="18" charset="0"/>
              </a:rPr>
              <a:t>2nd Year, Sgr. 3</a:t>
            </a:r>
          </a:p>
        </p:txBody>
      </p:sp>
    </p:spTree>
    <p:extLst>
      <p:ext uri="{BB962C8B-B14F-4D97-AF65-F5344CB8AC3E}">
        <p14:creationId xmlns:p14="http://schemas.microsoft.com/office/powerpoint/2010/main" val="1062866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B5646-8863-5A0F-40F6-8AE57489BDF4}"/>
              </a:ext>
            </a:extLst>
          </p:cNvPr>
          <p:cNvSpPr>
            <a:spLocks noGrp="1"/>
          </p:cNvSpPr>
          <p:nvPr>
            <p:ph type="title"/>
          </p:nvPr>
        </p:nvSpPr>
        <p:spPr>
          <a:xfrm>
            <a:off x="1165486" y="475517"/>
            <a:ext cx="9601200" cy="663315"/>
          </a:xfrm>
        </p:spPr>
        <p:txBody>
          <a:bodyPr>
            <a:noAutofit/>
          </a:bodyPr>
          <a:lstStyle/>
          <a:p>
            <a:r>
              <a:rPr lang="en-RO" b="1" dirty="0">
                <a:latin typeface="Baskerville Old Face" panose="02020602080505020303" pitchFamily="18" charset="77"/>
              </a:rPr>
              <a:t>Lab 3 Homework</a:t>
            </a:r>
          </a:p>
        </p:txBody>
      </p:sp>
      <p:sp>
        <p:nvSpPr>
          <p:cNvPr id="3" name="TextBox 2">
            <a:extLst>
              <a:ext uri="{FF2B5EF4-FFF2-40B4-BE49-F238E27FC236}">
                <a16:creationId xmlns:a16="http://schemas.microsoft.com/office/drawing/2014/main" id="{C6D56462-70AF-42C6-8822-50C54828238C}"/>
              </a:ext>
            </a:extLst>
          </p:cNvPr>
          <p:cNvSpPr txBox="1"/>
          <p:nvPr/>
        </p:nvSpPr>
        <p:spPr>
          <a:xfrm>
            <a:off x="1165486" y="1418415"/>
            <a:ext cx="10764485" cy="646331"/>
          </a:xfrm>
          <a:prstGeom prst="rect">
            <a:avLst/>
          </a:prstGeom>
          <a:noFill/>
        </p:spPr>
        <p:txBody>
          <a:bodyPr wrap="none" rtlCol="0">
            <a:spAutoFit/>
          </a:bodyPr>
          <a:lstStyle/>
          <a:p>
            <a:r>
              <a:rPr lang="en-GB" dirty="0">
                <a:latin typeface="Sathu" pitchFamily="2" charset="-34"/>
                <a:cs typeface="Sathu" pitchFamily="2" charset="-34"/>
              </a:rPr>
              <a:t>1. Identify similar behaviour between classes and add at least 2 interfaces, I, J, and 2 more classes,</a:t>
            </a:r>
          </a:p>
          <a:p>
            <a:r>
              <a:rPr lang="en-GB" dirty="0">
                <a:latin typeface="Sathu" pitchFamily="2" charset="-34"/>
                <a:cs typeface="Sathu" pitchFamily="2" charset="-34"/>
              </a:rPr>
              <a:t>D, E, to your project.</a:t>
            </a:r>
            <a:endParaRPr lang="en-RO" dirty="0">
              <a:latin typeface="Sathu" pitchFamily="2" charset="-34"/>
              <a:cs typeface="Sathu" pitchFamily="2" charset="-34"/>
            </a:endParaRPr>
          </a:p>
        </p:txBody>
      </p:sp>
      <p:sp>
        <p:nvSpPr>
          <p:cNvPr id="4" name="TextBox 3">
            <a:extLst>
              <a:ext uri="{FF2B5EF4-FFF2-40B4-BE49-F238E27FC236}">
                <a16:creationId xmlns:a16="http://schemas.microsoft.com/office/drawing/2014/main" id="{04BC84F0-88BE-CAA4-F3FA-C23F682A3A55}"/>
              </a:ext>
            </a:extLst>
          </p:cNvPr>
          <p:cNvSpPr txBox="1"/>
          <p:nvPr/>
        </p:nvSpPr>
        <p:spPr>
          <a:xfrm>
            <a:off x="2112059" y="2344329"/>
            <a:ext cx="3012812" cy="1754326"/>
          </a:xfrm>
          <a:prstGeom prst="rect">
            <a:avLst/>
          </a:prstGeom>
          <a:solidFill>
            <a:schemeClr val="tx2"/>
          </a:solidFill>
          <a:ln>
            <a:solidFill>
              <a:schemeClr val="tx2"/>
            </a:solidFill>
          </a:ln>
        </p:spPr>
        <p:txBody>
          <a:bodyPr wrap="none" rtlCol="0">
            <a:spAutoFit/>
          </a:bodyPr>
          <a:lstStyle/>
          <a:p>
            <a:pPr marL="285750" indent="-285750">
              <a:buFont typeface="Arial" panose="020B0604020202020204" pitchFamily="34" charset="0"/>
              <a:buChar char="•"/>
            </a:pPr>
            <a:r>
              <a:rPr lang="en-RO" dirty="0">
                <a:solidFill>
                  <a:schemeClr val="bg1"/>
                </a:solidFill>
                <a:latin typeface="Sathu" pitchFamily="2" charset="-34"/>
                <a:cs typeface="Sathu" pitchFamily="2" charset="-34"/>
              </a:rPr>
              <a:t>Interface I: needGroom</a:t>
            </a:r>
          </a:p>
          <a:p>
            <a:endParaRPr lang="en-RO" dirty="0">
              <a:latin typeface="Sathu" pitchFamily="2" charset="-34"/>
              <a:cs typeface="Sathu" pitchFamily="2" charset="-34"/>
            </a:endParaRPr>
          </a:p>
          <a:p>
            <a:r>
              <a:rPr lang="en-GB" dirty="0">
                <a:solidFill>
                  <a:srgbClr val="CF8E6D"/>
                </a:solidFill>
                <a:effectLst/>
              </a:rPr>
              <a:t>public interface </a:t>
            </a:r>
            <a:r>
              <a:rPr lang="en-GB" dirty="0" err="1">
                <a:solidFill>
                  <a:srgbClr val="BCBEC4"/>
                </a:solidFill>
                <a:effectLst/>
              </a:rPr>
              <a:t>needGroom</a:t>
            </a: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err="1">
                <a:solidFill>
                  <a:srgbClr val="CF8E6D"/>
                </a:solidFill>
                <a:effectLst/>
              </a:rPr>
              <a:t>boolean</a:t>
            </a:r>
            <a:r>
              <a:rPr lang="en-GB" dirty="0">
                <a:solidFill>
                  <a:srgbClr val="CF8E6D"/>
                </a:solidFill>
                <a:effectLst/>
              </a:rPr>
              <a:t> </a:t>
            </a:r>
            <a:r>
              <a:rPr lang="en-GB" dirty="0">
                <a:solidFill>
                  <a:srgbClr val="56A8F5"/>
                </a:solidFill>
                <a:effectLst/>
              </a:rPr>
              <a:t>dirty</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F8E6D"/>
                </a:solidFill>
                <a:effectLst/>
              </a:rPr>
              <a:t>void </a:t>
            </a:r>
            <a:r>
              <a:rPr lang="en-GB" dirty="0">
                <a:solidFill>
                  <a:srgbClr val="56A8F5"/>
                </a:solidFill>
                <a:effectLst/>
              </a:rPr>
              <a:t>groom</a:t>
            </a:r>
            <a:r>
              <a:rPr lang="en-GB" dirty="0">
                <a:solidFill>
                  <a:srgbClr val="BCBEC4"/>
                </a:solidFill>
                <a:effectLst/>
              </a:rPr>
              <a:t>();</a:t>
            </a:r>
            <a:br>
              <a:rPr lang="en-GB" dirty="0">
                <a:solidFill>
                  <a:srgbClr val="BCBEC4"/>
                </a:solidFill>
                <a:effectLst/>
              </a:rPr>
            </a:br>
            <a:r>
              <a:rPr lang="en-GB" dirty="0">
                <a:solidFill>
                  <a:srgbClr val="BCBEC4"/>
                </a:solidFill>
                <a:effectLst/>
              </a:rPr>
              <a:t>}</a:t>
            </a:r>
          </a:p>
        </p:txBody>
      </p:sp>
      <p:sp>
        <p:nvSpPr>
          <p:cNvPr id="5" name="TextBox 4">
            <a:extLst>
              <a:ext uri="{FF2B5EF4-FFF2-40B4-BE49-F238E27FC236}">
                <a16:creationId xmlns:a16="http://schemas.microsoft.com/office/drawing/2014/main" id="{E1F53682-0081-4C3C-2DF2-945509C28075}"/>
              </a:ext>
            </a:extLst>
          </p:cNvPr>
          <p:cNvSpPr txBox="1"/>
          <p:nvPr/>
        </p:nvSpPr>
        <p:spPr>
          <a:xfrm>
            <a:off x="7761665" y="2344030"/>
            <a:ext cx="3211135" cy="1754326"/>
          </a:xfrm>
          <a:prstGeom prst="rect">
            <a:avLst/>
          </a:prstGeom>
          <a:solidFill>
            <a:schemeClr val="tx2"/>
          </a:solidFill>
          <a:ln>
            <a:solidFill>
              <a:schemeClr val="tx2"/>
            </a:solidFill>
          </a:ln>
        </p:spPr>
        <p:txBody>
          <a:bodyPr wrap="none" rtlCol="0">
            <a:spAutoFit/>
          </a:bodyPr>
          <a:lstStyle/>
          <a:p>
            <a:pPr marL="285750" indent="-285750">
              <a:buFont typeface="Arial" panose="020B0604020202020204" pitchFamily="34" charset="0"/>
              <a:buChar char="•"/>
            </a:pPr>
            <a:r>
              <a:rPr lang="en-RO" dirty="0">
                <a:solidFill>
                  <a:schemeClr val="bg1"/>
                </a:solidFill>
                <a:latin typeface="Sathu" pitchFamily="2" charset="-34"/>
                <a:cs typeface="Sathu" pitchFamily="2" charset="-34"/>
              </a:rPr>
              <a:t>Interface J: changeWater</a:t>
            </a:r>
          </a:p>
          <a:p>
            <a:endParaRPr lang="en-RO" dirty="0">
              <a:latin typeface="Sathu" pitchFamily="2" charset="-34"/>
              <a:cs typeface="Sathu" pitchFamily="2" charset="-34"/>
            </a:endParaRPr>
          </a:p>
          <a:p>
            <a:r>
              <a:rPr lang="en-GB" dirty="0">
                <a:solidFill>
                  <a:srgbClr val="CF8E6D"/>
                </a:solidFill>
                <a:effectLst/>
              </a:rPr>
              <a:t>public interface </a:t>
            </a:r>
            <a:r>
              <a:rPr lang="en-GB" dirty="0" err="1">
                <a:solidFill>
                  <a:srgbClr val="BCBEC4"/>
                </a:solidFill>
                <a:effectLst/>
              </a:rPr>
              <a:t>changeWater</a:t>
            </a: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err="1">
                <a:solidFill>
                  <a:srgbClr val="CF8E6D"/>
                </a:solidFill>
                <a:effectLst/>
              </a:rPr>
              <a:t>boolean</a:t>
            </a:r>
            <a:r>
              <a:rPr lang="en-GB" dirty="0">
                <a:solidFill>
                  <a:srgbClr val="CF8E6D"/>
                </a:solidFill>
                <a:effectLst/>
              </a:rPr>
              <a:t> </a:t>
            </a:r>
            <a:r>
              <a:rPr lang="en-GB" dirty="0">
                <a:solidFill>
                  <a:srgbClr val="56A8F5"/>
                </a:solidFill>
                <a:effectLst/>
              </a:rPr>
              <a:t>dirty</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F8E6D"/>
                </a:solidFill>
                <a:effectLst/>
              </a:rPr>
              <a:t>void </a:t>
            </a:r>
            <a:r>
              <a:rPr lang="en-GB" dirty="0">
                <a:solidFill>
                  <a:srgbClr val="56A8F5"/>
                </a:solidFill>
                <a:effectLst/>
              </a:rPr>
              <a:t>change</a:t>
            </a:r>
            <a:r>
              <a:rPr lang="en-GB" dirty="0">
                <a:solidFill>
                  <a:srgbClr val="BCBEC4"/>
                </a:solidFill>
                <a:effectLst/>
              </a:rPr>
              <a:t>();</a:t>
            </a:r>
            <a:br>
              <a:rPr lang="en-GB" dirty="0">
                <a:solidFill>
                  <a:srgbClr val="BCBEC4"/>
                </a:solidFill>
                <a:effectLst/>
              </a:rPr>
            </a:br>
            <a:r>
              <a:rPr lang="en-GB" dirty="0">
                <a:solidFill>
                  <a:srgbClr val="BCBEC4"/>
                </a:solidFill>
                <a:effectLst/>
              </a:rPr>
              <a:t>}</a:t>
            </a:r>
          </a:p>
        </p:txBody>
      </p:sp>
      <p:sp>
        <p:nvSpPr>
          <p:cNvPr id="8" name="TextBox 7">
            <a:extLst>
              <a:ext uri="{FF2B5EF4-FFF2-40B4-BE49-F238E27FC236}">
                <a16:creationId xmlns:a16="http://schemas.microsoft.com/office/drawing/2014/main" id="{ED4B6D2D-3B94-DE45-8859-945E84B0ED08}"/>
              </a:ext>
            </a:extLst>
          </p:cNvPr>
          <p:cNvSpPr txBox="1"/>
          <p:nvPr/>
        </p:nvSpPr>
        <p:spPr>
          <a:xfrm>
            <a:off x="1371600" y="4793255"/>
            <a:ext cx="4493731" cy="1477328"/>
          </a:xfrm>
          <a:prstGeom prst="rect">
            <a:avLst/>
          </a:prstGeom>
          <a:solidFill>
            <a:schemeClr val="tx2"/>
          </a:solidFill>
          <a:ln>
            <a:solidFill>
              <a:schemeClr val="tx2"/>
            </a:solidFill>
          </a:ln>
        </p:spPr>
        <p:txBody>
          <a:bodyPr wrap="none" rtlCol="0">
            <a:spAutoFit/>
          </a:bodyPr>
          <a:lstStyle/>
          <a:p>
            <a:pPr marL="285750" indent="-285750">
              <a:buFont typeface="Arial" panose="020B0604020202020204" pitchFamily="34" charset="0"/>
              <a:buChar char="•"/>
            </a:pPr>
            <a:r>
              <a:rPr lang="en-RO" dirty="0">
                <a:solidFill>
                  <a:schemeClr val="bg1"/>
                </a:solidFill>
              </a:rPr>
              <a:t>Class D: Dog </a:t>
            </a:r>
            <a:r>
              <a:rPr lang="en-GB" dirty="0">
                <a:solidFill>
                  <a:srgbClr val="CF8E6D"/>
                </a:solidFill>
                <a:effectLst/>
              </a:rPr>
              <a:t>extends </a:t>
            </a:r>
            <a:r>
              <a:rPr lang="en-GB" dirty="0">
                <a:solidFill>
                  <a:srgbClr val="BCBEC4"/>
                </a:solidFill>
                <a:effectLst/>
              </a:rPr>
              <a:t>Animal</a:t>
            </a:r>
          </a:p>
          <a:p>
            <a:pPr marL="285750" indent="-285750">
              <a:buFont typeface="Arial" panose="020B0604020202020204" pitchFamily="34" charset="0"/>
              <a:buChar char="•"/>
            </a:pPr>
            <a:endParaRPr lang="en-RO" dirty="0"/>
          </a:p>
          <a:p>
            <a:r>
              <a:rPr lang="en-GB" dirty="0">
                <a:solidFill>
                  <a:srgbClr val="CF8E6D"/>
                </a:solidFill>
                <a:effectLst/>
              </a:rPr>
              <a:t>public </a:t>
            </a:r>
            <a:r>
              <a:rPr lang="en-GB" dirty="0">
                <a:solidFill>
                  <a:srgbClr val="56A8F5"/>
                </a:solidFill>
                <a:effectLst/>
              </a:rPr>
              <a:t>Dog</a:t>
            </a:r>
            <a:r>
              <a:rPr lang="en-GB" dirty="0">
                <a:solidFill>
                  <a:srgbClr val="BCBEC4"/>
                </a:solidFill>
                <a:effectLst/>
              </a:rPr>
              <a:t>(String breed, </a:t>
            </a:r>
            <a:r>
              <a:rPr lang="en-GB" dirty="0">
                <a:solidFill>
                  <a:srgbClr val="CF8E6D"/>
                </a:solidFill>
                <a:effectLst/>
              </a:rPr>
              <a:t>int </a:t>
            </a:r>
            <a:r>
              <a:rPr lang="en-GB" dirty="0">
                <a:solidFill>
                  <a:srgbClr val="BCBEC4"/>
                </a:solidFill>
                <a:effectLst/>
              </a:rPr>
              <a:t>age, </a:t>
            </a:r>
            <a:r>
              <a:rPr lang="en-GB" dirty="0">
                <a:solidFill>
                  <a:srgbClr val="CF8E6D"/>
                </a:solidFill>
                <a:effectLst/>
              </a:rPr>
              <a:t>int </a:t>
            </a:r>
            <a:r>
              <a:rPr lang="en-GB" dirty="0">
                <a:solidFill>
                  <a:srgbClr val="BCBEC4"/>
                </a:solidFill>
                <a:effectLst/>
              </a:rPr>
              <a:t>weight) {</a:t>
            </a:r>
            <a:br>
              <a:rPr lang="en-GB" dirty="0">
                <a:solidFill>
                  <a:srgbClr val="BCBEC4"/>
                </a:solidFill>
                <a:effectLst/>
              </a:rPr>
            </a:br>
            <a:r>
              <a:rPr lang="en-GB" dirty="0">
                <a:solidFill>
                  <a:srgbClr val="BCBEC4"/>
                </a:solidFill>
                <a:effectLst/>
              </a:rPr>
              <a:t>    </a:t>
            </a:r>
            <a:r>
              <a:rPr lang="en-GB" dirty="0">
                <a:solidFill>
                  <a:srgbClr val="CF8E6D"/>
                </a:solidFill>
                <a:effectLst/>
              </a:rPr>
              <a:t>super</a:t>
            </a:r>
            <a:r>
              <a:rPr lang="en-GB" dirty="0">
                <a:solidFill>
                  <a:srgbClr val="BCBEC4"/>
                </a:solidFill>
                <a:effectLst/>
              </a:rPr>
              <a:t>(breed, age, weight);</a:t>
            </a:r>
            <a:br>
              <a:rPr lang="en-GB" dirty="0">
                <a:solidFill>
                  <a:srgbClr val="BCBEC4"/>
                </a:solidFill>
                <a:effectLst/>
              </a:rPr>
            </a:br>
            <a:r>
              <a:rPr lang="en-GB" dirty="0">
                <a:solidFill>
                  <a:srgbClr val="BCBEC4"/>
                </a:solidFill>
                <a:effectLst/>
              </a:rPr>
              <a:t>}</a:t>
            </a:r>
          </a:p>
        </p:txBody>
      </p:sp>
      <p:sp>
        <p:nvSpPr>
          <p:cNvPr id="9" name="TextBox 8">
            <a:extLst>
              <a:ext uri="{FF2B5EF4-FFF2-40B4-BE49-F238E27FC236}">
                <a16:creationId xmlns:a16="http://schemas.microsoft.com/office/drawing/2014/main" id="{78A82001-2EEB-8972-92B8-3A8706BD5288}"/>
              </a:ext>
            </a:extLst>
          </p:cNvPr>
          <p:cNvSpPr txBox="1"/>
          <p:nvPr/>
        </p:nvSpPr>
        <p:spPr>
          <a:xfrm>
            <a:off x="7110748" y="4793255"/>
            <a:ext cx="4512967" cy="1477328"/>
          </a:xfrm>
          <a:prstGeom prst="rect">
            <a:avLst/>
          </a:prstGeom>
          <a:solidFill>
            <a:schemeClr val="tx2"/>
          </a:solidFill>
          <a:ln>
            <a:solidFill>
              <a:schemeClr val="tx2"/>
            </a:solidFill>
          </a:ln>
        </p:spPr>
        <p:txBody>
          <a:bodyPr wrap="none" rtlCol="0">
            <a:spAutoFit/>
          </a:bodyPr>
          <a:lstStyle/>
          <a:p>
            <a:pPr marL="285750" indent="-285750">
              <a:buFont typeface="Arial" panose="020B0604020202020204" pitchFamily="34" charset="0"/>
              <a:buChar char="•"/>
            </a:pPr>
            <a:r>
              <a:rPr lang="en-RO" dirty="0">
                <a:solidFill>
                  <a:schemeClr val="bg1"/>
                </a:solidFill>
              </a:rPr>
              <a:t>Class E: Fish </a:t>
            </a:r>
            <a:r>
              <a:rPr lang="en-GB" dirty="0">
                <a:solidFill>
                  <a:srgbClr val="CF8E6D"/>
                </a:solidFill>
                <a:effectLst/>
              </a:rPr>
              <a:t>extends </a:t>
            </a:r>
            <a:r>
              <a:rPr lang="en-GB" dirty="0">
                <a:solidFill>
                  <a:srgbClr val="BCBEC4"/>
                </a:solidFill>
                <a:effectLst/>
              </a:rPr>
              <a:t>Animal</a:t>
            </a:r>
          </a:p>
          <a:p>
            <a:pPr marL="285750" indent="-285750">
              <a:buFont typeface="Arial" panose="020B0604020202020204" pitchFamily="34" charset="0"/>
              <a:buChar char="•"/>
            </a:pPr>
            <a:endParaRPr lang="en-RO" dirty="0"/>
          </a:p>
          <a:p>
            <a:r>
              <a:rPr lang="en-GB" dirty="0">
                <a:solidFill>
                  <a:srgbClr val="CF8E6D"/>
                </a:solidFill>
                <a:effectLst/>
              </a:rPr>
              <a:t>public </a:t>
            </a:r>
            <a:r>
              <a:rPr lang="en-GB" dirty="0">
                <a:solidFill>
                  <a:srgbClr val="56A8F5"/>
                </a:solidFill>
                <a:effectLst/>
              </a:rPr>
              <a:t>Fish</a:t>
            </a:r>
            <a:r>
              <a:rPr lang="en-GB" dirty="0">
                <a:solidFill>
                  <a:srgbClr val="BCBEC4"/>
                </a:solidFill>
                <a:effectLst/>
              </a:rPr>
              <a:t>(String breed, </a:t>
            </a:r>
            <a:r>
              <a:rPr lang="en-GB" dirty="0">
                <a:solidFill>
                  <a:srgbClr val="CF8E6D"/>
                </a:solidFill>
                <a:effectLst/>
              </a:rPr>
              <a:t>int </a:t>
            </a:r>
            <a:r>
              <a:rPr lang="en-GB" dirty="0">
                <a:solidFill>
                  <a:srgbClr val="BCBEC4"/>
                </a:solidFill>
                <a:effectLst/>
              </a:rPr>
              <a:t>age, </a:t>
            </a:r>
            <a:r>
              <a:rPr lang="en-GB" dirty="0">
                <a:solidFill>
                  <a:srgbClr val="CF8E6D"/>
                </a:solidFill>
                <a:effectLst/>
              </a:rPr>
              <a:t>int </a:t>
            </a:r>
            <a:r>
              <a:rPr lang="en-GB" dirty="0">
                <a:solidFill>
                  <a:srgbClr val="BCBEC4"/>
                </a:solidFill>
                <a:effectLst/>
              </a:rPr>
              <a:t>weight) {</a:t>
            </a:r>
            <a:br>
              <a:rPr lang="en-GB" dirty="0">
                <a:solidFill>
                  <a:srgbClr val="BCBEC4"/>
                </a:solidFill>
                <a:effectLst/>
              </a:rPr>
            </a:br>
            <a:r>
              <a:rPr lang="en-GB" dirty="0">
                <a:solidFill>
                  <a:srgbClr val="BCBEC4"/>
                </a:solidFill>
                <a:effectLst/>
              </a:rPr>
              <a:t>    </a:t>
            </a:r>
            <a:r>
              <a:rPr lang="en-GB" dirty="0">
                <a:solidFill>
                  <a:srgbClr val="CF8E6D"/>
                </a:solidFill>
                <a:effectLst/>
              </a:rPr>
              <a:t>super</a:t>
            </a:r>
            <a:r>
              <a:rPr lang="en-GB" dirty="0">
                <a:solidFill>
                  <a:srgbClr val="BCBEC4"/>
                </a:solidFill>
                <a:effectLst/>
              </a:rPr>
              <a:t>(breed, age, weight);</a:t>
            </a:r>
            <a:br>
              <a:rPr lang="en-GB" dirty="0">
                <a:solidFill>
                  <a:srgbClr val="BCBEC4"/>
                </a:solidFill>
                <a:effectLst/>
              </a:rPr>
            </a:br>
            <a:r>
              <a:rPr lang="en-GB" dirty="0">
                <a:solidFill>
                  <a:srgbClr val="BCBEC4"/>
                </a:solidFill>
                <a:effectLst/>
              </a:rPr>
              <a:t>}</a:t>
            </a:r>
          </a:p>
        </p:txBody>
      </p:sp>
    </p:spTree>
    <p:extLst>
      <p:ext uri="{BB962C8B-B14F-4D97-AF65-F5344CB8AC3E}">
        <p14:creationId xmlns:p14="http://schemas.microsoft.com/office/powerpoint/2010/main" val="3087611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DDF56-2494-370D-9A9C-B71043DB4EBF}"/>
              </a:ext>
            </a:extLst>
          </p:cNvPr>
          <p:cNvSpPr>
            <a:spLocks noGrp="1"/>
          </p:cNvSpPr>
          <p:nvPr>
            <p:ph type="title"/>
          </p:nvPr>
        </p:nvSpPr>
        <p:spPr>
          <a:xfrm>
            <a:off x="1056807" y="2394600"/>
            <a:ext cx="5493895" cy="393492"/>
          </a:xfrm>
        </p:spPr>
        <p:txBody>
          <a:bodyPr>
            <a:normAutofit/>
          </a:bodyPr>
          <a:lstStyle/>
          <a:p>
            <a:r>
              <a:rPr lang="en-RO" sz="1800" dirty="0">
                <a:latin typeface="Sathu" pitchFamily="2" charset="-34"/>
                <a:cs typeface="Sathu" pitchFamily="2" charset="-34"/>
              </a:rPr>
              <a:t>3. </a:t>
            </a:r>
            <a:r>
              <a:rPr lang="en-GB" sz="1800" dirty="0">
                <a:latin typeface="Sathu" pitchFamily="2" charset="-34"/>
                <a:cs typeface="Sathu" pitchFamily="2" charset="-34"/>
              </a:rPr>
              <a:t>Both D and E should implement either of I,J</a:t>
            </a:r>
            <a:endParaRPr lang="en-RO" sz="1800" dirty="0">
              <a:latin typeface="Sathu" pitchFamily="2" charset="-34"/>
              <a:cs typeface="Sathu" pitchFamily="2" charset="-34"/>
            </a:endParaRPr>
          </a:p>
        </p:txBody>
      </p:sp>
      <p:sp>
        <p:nvSpPr>
          <p:cNvPr id="3" name="TextBox 2">
            <a:extLst>
              <a:ext uri="{FF2B5EF4-FFF2-40B4-BE49-F238E27FC236}">
                <a16:creationId xmlns:a16="http://schemas.microsoft.com/office/drawing/2014/main" id="{869C0A12-669B-703B-C7F8-D6B16EB59BB0}"/>
              </a:ext>
            </a:extLst>
          </p:cNvPr>
          <p:cNvSpPr txBox="1"/>
          <p:nvPr/>
        </p:nvSpPr>
        <p:spPr>
          <a:xfrm>
            <a:off x="1056807" y="462902"/>
            <a:ext cx="10063973" cy="646331"/>
          </a:xfrm>
          <a:prstGeom prst="rect">
            <a:avLst/>
          </a:prstGeom>
          <a:noFill/>
        </p:spPr>
        <p:txBody>
          <a:bodyPr wrap="none" rtlCol="0">
            <a:spAutoFit/>
          </a:bodyPr>
          <a:lstStyle/>
          <a:p>
            <a:r>
              <a:rPr lang="en-GB" dirty="0">
                <a:latin typeface="Sathu" pitchFamily="2" charset="-34"/>
                <a:cs typeface="Sathu" pitchFamily="2" charset="-34"/>
              </a:rPr>
              <a:t>2. At least one of the previously defined classes (A, B, C) should implement one of the newly</a:t>
            </a:r>
          </a:p>
          <a:p>
            <a:r>
              <a:rPr lang="en-GB" dirty="0">
                <a:latin typeface="Sathu" pitchFamily="2" charset="-34"/>
                <a:cs typeface="Sathu" pitchFamily="2" charset="-34"/>
              </a:rPr>
              <a:t>defined interfaces (I,J).</a:t>
            </a:r>
            <a:endParaRPr lang="en-RO" dirty="0">
              <a:latin typeface="Sathu" pitchFamily="2" charset="-34"/>
              <a:cs typeface="Sathu" pitchFamily="2" charset="-34"/>
            </a:endParaRPr>
          </a:p>
        </p:txBody>
      </p:sp>
      <p:sp>
        <p:nvSpPr>
          <p:cNvPr id="5" name="TextBox 4">
            <a:extLst>
              <a:ext uri="{FF2B5EF4-FFF2-40B4-BE49-F238E27FC236}">
                <a16:creationId xmlns:a16="http://schemas.microsoft.com/office/drawing/2014/main" id="{AD5AEFC1-CD1F-3F78-01AF-7EC63BD3BB07}"/>
              </a:ext>
            </a:extLst>
          </p:cNvPr>
          <p:cNvSpPr txBox="1"/>
          <p:nvPr/>
        </p:nvSpPr>
        <p:spPr>
          <a:xfrm>
            <a:off x="3181950" y="1322245"/>
            <a:ext cx="5813685" cy="369332"/>
          </a:xfrm>
          <a:prstGeom prst="rect">
            <a:avLst/>
          </a:prstGeom>
          <a:solidFill>
            <a:schemeClr val="tx2"/>
          </a:solidFill>
          <a:ln>
            <a:solidFill>
              <a:schemeClr val="tx2"/>
            </a:solidFill>
          </a:ln>
        </p:spPr>
        <p:txBody>
          <a:bodyPr wrap="square">
            <a:spAutoFit/>
          </a:bodyPr>
          <a:lstStyle/>
          <a:p>
            <a:r>
              <a:rPr lang="en-GB" dirty="0">
                <a:solidFill>
                  <a:srgbClr val="CF8E6D"/>
                </a:solidFill>
                <a:effectLst/>
              </a:rPr>
              <a:t>public class </a:t>
            </a:r>
            <a:r>
              <a:rPr lang="en-GB" dirty="0">
                <a:solidFill>
                  <a:srgbClr val="BCBEC4"/>
                </a:solidFill>
                <a:effectLst/>
              </a:rPr>
              <a:t>Animal </a:t>
            </a:r>
            <a:r>
              <a:rPr lang="en-GB" dirty="0">
                <a:solidFill>
                  <a:srgbClr val="CF8E6D"/>
                </a:solidFill>
                <a:effectLst/>
              </a:rPr>
              <a:t>implements </a:t>
            </a:r>
            <a:r>
              <a:rPr lang="en-GB" dirty="0" err="1">
                <a:solidFill>
                  <a:srgbClr val="BCBEC4"/>
                </a:solidFill>
                <a:effectLst/>
              </a:rPr>
              <a:t>needGroom</a:t>
            </a:r>
            <a:r>
              <a:rPr lang="en-GB" dirty="0">
                <a:solidFill>
                  <a:srgbClr val="BCBEC4"/>
                </a:solidFill>
                <a:effectLst/>
              </a:rPr>
              <a:t>, </a:t>
            </a:r>
            <a:r>
              <a:rPr lang="en-GB" dirty="0" err="1">
                <a:solidFill>
                  <a:srgbClr val="BCBEC4"/>
                </a:solidFill>
                <a:effectLst/>
              </a:rPr>
              <a:t>changeWater</a:t>
            </a:r>
            <a:endParaRPr lang="en-GB" dirty="0">
              <a:solidFill>
                <a:srgbClr val="BCBEC4"/>
              </a:solidFill>
              <a:effectLst/>
            </a:endParaRPr>
          </a:p>
        </p:txBody>
      </p:sp>
      <p:sp>
        <p:nvSpPr>
          <p:cNvPr id="7" name="TextBox 6">
            <a:extLst>
              <a:ext uri="{FF2B5EF4-FFF2-40B4-BE49-F238E27FC236}">
                <a16:creationId xmlns:a16="http://schemas.microsoft.com/office/drawing/2014/main" id="{5A85897B-BBBE-34FB-684A-2B5C27398CD3}"/>
              </a:ext>
            </a:extLst>
          </p:cNvPr>
          <p:cNvSpPr txBox="1"/>
          <p:nvPr/>
        </p:nvSpPr>
        <p:spPr>
          <a:xfrm>
            <a:off x="6550702" y="3214116"/>
            <a:ext cx="5288564" cy="3046988"/>
          </a:xfrm>
          <a:prstGeom prst="rect">
            <a:avLst/>
          </a:prstGeom>
          <a:solidFill>
            <a:schemeClr val="tx2"/>
          </a:solidFill>
          <a:ln>
            <a:solidFill>
              <a:schemeClr val="tx2"/>
            </a:solidFill>
          </a:ln>
        </p:spPr>
        <p:txBody>
          <a:bodyPr wrap="none" rtlCol="0">
            <a:spAutoFit/>
          </a:bodyPr>
          <a:lstStyle/>
          <a:p>
            <a:r>
              <a:rPr lang="en-GB" sz="1600" dirty="0">
                <a:solidFill>
                  <a:srgbClr val="CF8E6D"/>
                </a:solidFill>
                <a:effectLst/>
              </a:rPr>
              <a:t>public class </a:t>
            </a:r>
            <a:r>
              <a:rPr lang="en-GB" sz="1600" u="sng" dirty="0">
                <a:solidFill>
                  <a:srgbClr val="BCBEC4"/>
                </a:solidFill>
                <a:effectLst/>
              </a:rPr>
              <a:t>Fish</a:t>
            </a:r>
            <a:r>
              <a:rPr lang="en-GB" sz="1600" dirty="0">
                <a:solidFill>
                  <a:srgbClr val="BCBEC4"/>
                </a:solidFill>
                <a:effectLst/>
              </a:rPr>
              <a:t> </a:t>
            </a:r>
            <a:r>
              <a:rPr lang="en-GB" sz="1600" dirty="0">
                <a:solidFill>
                  <a:srgbClr val="CF8E6D"/>
                </a:solidFill>
                <a:effectLst/>
              </a:rPr>
              <a:t>extends </a:t>
            </a:r>
            <a:r>
              <a:rPr lang="en-GB" sz="1600" dirty="0">
                <a:solidFill>
                  <a:srgbClr val="BCBEC4"/>
                </a:solidFill>
                <a:effectLst/>
              </a:rPr>
              <a:t>Animal </a:t>
            </a:r>
            <a:r>
              <a:rPr lang="en-GB" sz="1600" u="sng" dirty="0">
                <a:solidFill>
                  <a:srgbClr val="CF8E6D"/>
                </a:solidFill>
                <a:effectLst/>
              </a:rPr>
              <a:t>implements </a:t>
            </a:r>
            <a:r>
              <a:rPr lang="en-GB" sz="1600" u="sng" dirty="0" err="1">
                <a:solidFill>
                  <a:srgbClr val="BCBEC4"/>
                </a:solidFill>
                <a:effectLst/>
              </a:rPr>
              <a:t>changeWater</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private </a:t>
            </a:r>
            <a:r>
              <a:rPr lang="en-GB" sz="1600" dirty="0" err="1">
                <a:solidFill>
                  <a:srgbClr val="CF8E6D"/>
                </a:solidFill>
                <a:effectLst/>
              </a:rPr>
              <a:t>boolean</a:t>
            </a:r>
            <a:r>
              <a:rPr lang="en-GB" sz="1600" dirty="0">
                <a:solidFill>
                  <a:srgbClr val="CF8E6D"/>
                </a:solidFill>
                <a:effectLst/>
              </a:rPr>
              <a:t> </a:t>
            </a:r>
            <a:r>
              <a:rPr lang="en-GB" sz="1600" dirty="0">
                <a:solidFill>
                  <a:srgbClr val="C77DBB"/>
                </a:solidFill>
                <a:effectLst/>
              </a:rPr>
              <a:t>water </a:t>
            </a:r>
            <a:r>
              <a:rPr lang="en-GB" sz="1600" dirty="0">
                <a:solidFill>
                  <a:srgbClr val="BCBEC4"/>
                </a:solidFill>
                <a:effectLst/>
              </a:rPr>
              <a:t>= </a:t>
            </a:r>
            <a:r>
              <a:rPr lang="en-GB" sz="1600" dirty="0">
                <a:solidFill>
                  <a:srgbClr val="CF8E6D"/>
                </a:solidFill>
                <a:effectLst/>
              </a:rPr>
              <a:t>true</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B3AE60"/>
                </a:solidFill>
                <a:effectLst/>
              </a:rPr>
              <a:t>@Override</a:t>
            </a:r>
            <a:br>
              <a:rPr lang="en-GB" sz="1600" dirty="0">
                <a:solidFill>
                  <a:srgbClr val="B3AE60"/>
                </a:solidFill>
                <a:effectLst/>
              </a:rPr>
            </a:br>
            <a:r>
              <a:rPr lang="en-GB" sz="1600" dirty="0">
                <a:solidFill>
                  <a:srgbClr val="B3AE60"/>
                </a:solidFill>
                <a:effectLst/>
              </a:rPr>
              <a:t>    </a:t>
            </a:r>
            <a:r>
              <a:rPr lang="en-GB" sz="1600" dirty="0">
                <a:solidFill>
                  <a:srgbClr val="CF8E6D"/>
                </a:solidFill>
                <a:effectLst/>
              </a:rPr>
              <a:t>public </a:t>
            </a:r>
            <a:r>
              <a:rPr lang="en-GB" sz="1600" dirty="0" err="1">
                <a:solidFill>
                  <a:srgbClr val="CF8E6D"/>
                </a:solidFill>
                <a:effectLst/>
              </a:rPr>
              <a:t>boolean</a:t>
            </a:r>
            <a:r>
              <a:rPr lang="en-GB" sz="1600" dirty="0">
                <a:solidFill>
                  <a:srgbClr val="CF8E6D"/>
                </a:solidFill>
                <a:effectLst/>
              </a:rPr>
              <a:t> </a:t>
            </a:r>
            <a:r>
              <a:rPr lang="en-GB" sz="1600" dirty="0">
                <a:solidFill>
                  <a:srgbClr val="56A8F5"/>
                </a:solidFill>
                <a:effectLst/>
              </a:rPr>
              <a:t>dirty</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return </a:t>
            </a:r>
            <a:r>
              <a:rPr lang="en-GB" sz="1600" dirty="0">
                <a:solidFill>
                  <a:srgbClr val="C77DBB"/>
                </a:solidFill>
                <a:effectLst/>
              </a:rPr>
              <a:t>water</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br>
              <a:rPr lang="en-GB" sz="1600" dirty="0">
                <a:solidFill>
                  <a:srgbClr val="BCBEC4"/>
                </a:solidFill>
                <a:effectLst/>
              </a:rPr>
            </a:br>
            <a:br>
              <a:rPr lang="en-GB" sz="1600" dirty="0">
                <a:solidFill>
                  <a:srgbClr val="BCBEC4"/>
                </a:solidFill>
                <a:effectLst/>
              </a:rPr>
            </a:br>
            <a:r>
              <a:rPr lang="en-GB" sz="1600" dirty="0">
                <a:solidFill>
                  <a:srgbClr val="BCBEC4"/>
                </a:solidFill>
                <a:effectLst/>
              </a:rPr>
              <a:t>    </a:t>
            </a:r>
            <a:r>
              <a:rPr lang="en-GB" sz="1600" dirty="0">
                <a:solidFill>
                  <a:srgbClr val="B3AE60"/>
                </a:solidFill>
                <a:effectLst/>
              </a:rPr>
              <a:t>@Override</a:t>
            </a:r>
            <a:br>
              <a:rPr lang="en-GB" sz="1600" dirty="0">
                <a:solidFill>
                  <a:srgbClr val="B3AE60"/>
                </a:solidFill>
                <a:effectLst/>
              </a:rPr>
            </a:br>
            <a:r>
              <a:rPr lang="en-GB" sz="1600" dirty="0">
                <a:solidFill>
                  <a:srgbClr val="B3AE60"/>
                </a:solidFill>
                <a:effectLst/>
              </a:rPr>
              <a:t>    </a:t>
            </a:r>
            <a:r>
              <a:rPr lang="en-GB" sz="1600" dirty="0">
                <a:solidFill>
                  <a:srgbClr val="CF8E6D"/>
                </a:solidFill>
                <a:effectLst/>
              </a:rPr>
              <a:t>public void </a:t>
            </a:r>
            <a:r>
              <a:rPr lang="en-GB" sz="1600" dirty="0">
                <a:solidFill>
                  <a:srgbClr val="56A8F5"/>
                </a:solidFill>
                <a:effectLst/>
              </a:rPr>
              <a:t>change</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dirty="0">
                <a:solidFill>
                  <a:srgbClr val="C77DBB"/>
                </a:solidFill>
                <a:effectLst/>
              </a:rPr>
              <a:t>water </a:t>
            </a:r>
            <a:r>
              <a:rPr lang="en-GB" sz="1600" dirty="0">
                <a:solidFill>
                  <a:srgbClr val="BCBEC4"/>
                </a:solidFill>
                <a:effectLst/>
              </a:rPr>
              <a:t>= </a:t>
            </a:r>
            <a:r>
              <a:rPr lang="en-GB" sz="1600" dirty="0">
                <a:solidFill>
                  <a:srgbClr val="CF8E6D"/>
                </a:solidFill>
                <a:effectLst/>
              </a:rPr>
              <a:t>false</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a:t>
            </a:r>
          </a:p>
        </p:txBody>
      </p:sp>
      <p:sp>
        <p:nvSpPr>
          <p:cNvPr id="8" name="TextBox 7">
            <a:extLst>
              <a:ext uri="{FF2B5EF4-FFF2-40B4-BE49-F238E27FC236}">
                <a16:creationId xmlns:a16="http://schemas.microsoft.com/office/drawing/2014/main" id="{AEAD1ACD-BE7E-B6B2-3EC3-B0186573C50A}"/>
              </a:ext>
            </a:extLst>
          </p:cNvPr>
          <p:cNvSpPr txBox="1"/>
          <p:nvPr/>
        </p:nvSpPr>
        <p:spPr>
          <a:xfrm>
            <a:off x="1056807" y="3214116"/>
            <a:ext cx="5147819" cy="3046988"/>
          </a:xfrm>
          <a:prstGeom prst="rect">
            <a:avLst/>
          </a:prstGeom>
          <a:solidFill>
            <a:schemeClr val="tx2"/>
          </a:solidFill>
          <a:ln>
            <a:solidFill>
              <a:schemeClr val="tx2"/>
            </a:solidFill>
          </a:ln>
        </p:spPr>
        <p:txBody>
          <a:bodyPr wrap="none" rtlCol="0">
            <a:spAutoFit/>
          </a:bodyPr>
          <a:lstStyle/>
          <a:p>
            <a:r>
              <a:rPr lang="en-GB" sz="1600" dirty="0">
                <a:solidFill>
                  <a:srgbClr val="CF8E6D"/>
                </a:solidFill>
                <a:effectLst/>
              </a:rPr>
              <a:t>public class </a:t>
            </a:r>
            <a:r>
              <a:rPr lang="en-GB" sz="1600" u="sng" dirty="0">
                <a:solidFill>
                  <a:srgbClr val="BCBEC4"/>
                </a:solidFill>
                <a:effectLst/>
              </a:rPr>
              <a:t>Dog</a:t>
            </a:r>
            <a:r>
              <a:rPr lang="en-GB" sz="1600" dirty="0">
                <a:solidFill>
                  <a:srgbClr val="BCBEC4"/>
                </a:solidFill>
                <a:effectLst/>
              </a:rPr>
              <a:t> </a:t>
            </a:r>
            <a:r>
              <a:rPr lang="en-GB" sz="1600" dirty="0">
                <a:solidFill>
                  <a:srgbClr val="CF8E6D"/>
                </a:solidFill>
                <a:effectLst/>
              </a:rPr>
              <a:t>extends </a:t>
            </a:r>
            <a:r>
              <a:rPr lang="en-GB" sz="1600" dirty="0">
                <a:solidFill>
                  <a:srgbClr val="BCBEC4"/>
                </a:solidFill>
                <a:effectLst/>
              </a:rPr>
              <a:t>Animal </a:t>
            </a:r>
            <a:r>
              <a:rPr lang="en-GB" sz="1600" u="sng" dirty="0">
                <a:solidFill>
                  <a:srgbClr val="CF8E6D"/>
                </a:solidFill>
                <a:effectLst/>
              </a:rPr>
              <a:t>implements </a:t>
            </a:r>
            <a:r>
              <a:rPr lang="en-GB" sz="1600" u="sng" dirty="0" err="1">
                <a:solidFill>
                  <a:srgbClr val="BCBEC4"/>
                </a:solidFill>
                <a:effectLst/>
              </a:rPr>
              <a:t>needGroom</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private </a:t>
            </a:r>
            <a:r>
              <a:rPr lang="en-GB" sz="1600" dirty="0" err="1">
                <a:solidFill>
                  <a:srgbClr val="CF8E6D"/>
                </a:solidFill>
                <a:effectLst/>
              </a:rPr>
              <a:t>boolean</a:t>
            </a:r>
            <a:r>
              <a:rPr lang="en-GB" sz="1600" dirty="0">
                <a:solidFill>
                  <a:srgbClr val="CF8E6D"/>
                </a:solidFill>
                <a:effectLst/>
              </a:rPr>
              <a:t> </a:t>
            </a:r>
            <a:r>
              <a:rPr lang="en-GB" sz="1600" dirty="0">
                <a:solidFill>
                  <a:srgbClr val="C77DBB"/>
                </a:solidFill>
                <a:effectLst/>
              </a:rPr>
              <a:t>dirty</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B3AE60"/>
                </a:solidFill>
                <a:effectLst/>
              </a:rPr>
              <a:t>@Override</a:t>
            </a:r>
            <a:br>
              <a:rPr lang="en-GB" sz="1600" dirty="0">
                <a:solidFill>
                  <a:srgbClr val="B3AE60"/>
                </a:solidFill>
                <a:effectLst/>
              </a:rPr>
            </a:br>
            <a:r>
              <a:rPr lang="en-GB" sz="1600" dirty="0">
                <a:solidFill>
                  <a:srgbClr val="B3AE60"/>
                </a:solidFill>
                <a:effectLst/>
              </a:rPr>
              <a:t>    </a:t>
            </a:r>
            <a:r>
              <a:rPr lang="en-GB" sz="1600" dirty="0">
                <a:solidFill>
                  <a:srgbClr val="CF8E6D"/>
                </a:solidFill>
                <a:effectLst/>
              </a:rPr>
              <a:t>public </a:t>
            </a:r>
            <a:r>
              <a:rPr lang="en-GB" sz="1600" dirty="0" err="1">
                <a:solidFill>
                  <a:srgbClr val="CF8E6D"/>
                </a:solidFill>
                <a:effectLst/>
              </a:rPr>
              <a:t>boolean</a:t>
            </a:r>
            <a:r>
              <a:rPr lang="en-GB" sz="1600" dirty="0">
                <a:solidFill>
                  <a:srgbClr val="CF8E6D"/>
                </a:solidFill>
                <a:effectLst/>
              </a:rPr>
              <a:t> </a:t>
            </a:r>
            <a:r>
              <a:rPr lang="en-GB" sz="1600" dirty="0">
                <a:solidFill>
                  <a:srgbClr val="56A8F5"/>
                </a:solidFill>
                <a:effectLst/>
              </a:rPr>
              <a:t>dirty</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return </a:t>
            </a:r>
            <a:r>
              <a:rPr lang="en-GB" sz="1600" dirty="0">
                <a:solidFill>
                  <a:srgbClr val="C77DBB"/>
                </a:solidFill>
                <a:effectLst/>
              </a:rPr>
              <a:t>dirty</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br>
              <a:rPr lang="en-GB" sz="1600" dirty="0">
                <a:solidFill>
                  <a:srgbClr val="BCBEC4"/>
                </a:solidFill>
                <a:effectLst/>
              </a:rPr>
            </a:br>
            <a:br>
              <a:rPr lang="en-GB" sz="1600" dirty="0">
                <a:solidFill>
                  <a:srgbClr val="BCBEC4"/>
                </a:solidFill>
                <a:effectLst/>
              </a:rPr>
            </a:br>
            <a:r>
              <a:rPr lang="en-GB" sz="1600" dirty="0">
                <a:solidFill>
                  <a:srgbClr val="BCBEC4"/>
                </a:solidFill>
                <a:effectLst/>
              </a:rPr>
              <a:t>    </a:t>
            </a:r>
            <a:r>
              <a:rPr lang="en-GB" sz="1600" dirty="0">
                <a:solidFill>
                  <a:srgbClr val="B3AE60"/>
                </a:solidFill>
                <a:effectLst/>
              </a:rPr>
              <a:t>@Override</a:t>
            </a:r>
            <a:br>
              <a:rPr lang="en-GB" sz="1600" dirty="0">
                <a:solidFill>
                  <a:srgbClr val="B3AE60"/>
                </a:solidFill>
                <a:effectLst/>
              </a:rPr>
            </a:br>
            <a:r>
              <a:rPr lang="en-GB" sz="1600" dirty="0">
                <a:solidFill>
                  <a:srgbClr val="B3AE60"/>
                </a:solidFill>
                <a:effectLst/>
              </a:rPr>
              <a:t>    </a:t>
            </a:r>
            <a:r>
              <a:rPr lang="en-GB" sz="1600" dirty="0">
                <a:solidFill>
                  <a:srgbClr val="CF8E6D"/>
                </a:solidFill>
                <a:effectLst/>
              </a:rPr>
              <a:t>public void </a:t>
            </a:r>
            <a:r>
              <a:rPr lang="en-GB" sz="1600" dirty="0">
                <a:solidFill>
                  <a:srgbClr val="56A8F5"/>
                </a:solidFill>
                <a:effectLst/>
              </a:rPr>
              <a:t>groom</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dirty="0">
                <a:solidFill>
                  <a:srgbClr val="C77DBB"/>
                </a:solidFill>
                <a:effectLst/>
              </a:rPr>
              <a:t>dirty </a:t>
            </a:r>
            <a:r>
              <a:rPr lang="en-GB" sz="1600" dirty="0">
                <a:solidFill>
                  <a:srgbClr val="BCBEC4"/>
                </a:solidFill>
                <a:effectLst/>
              </a:rPr>
              <a:t>= </a:t>
            </a:r>
            <a:r>
              <a:rPr lang="en-GB" sz="1600" dirty="0">
                <a:solidFill>
                  <a:srgbClr val="CF8E6D"/>
                </a:solidFill>
                <a:effectLst/>
              </a:rPr>
              <a:t>false</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a:t>
            </a:r>
          </a:p>
        </p:txBody>
      </p:sp>
    </p:spTree>
    <p:extLst>
      <p:ext uri="{BB962C8B-B14F-4D97-AF65-F5344CB8AC3E}">
        <p14:creationId xmlns:p14="http://schemas.microsoft.com/office/powerpoint/2010/main" val="630546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1DDBA-B0E8-08D1-8BD5-8F1FA42A2AEA}"/>
              </a:ext>
            </a:extLst>
          </p:cNvPr>
          <p:cNvSpPr>
            <a:spLocks noGrp="1"/>
          </p:cNvSpPr>
          <p:nvPr>
            <p:ph type="title"/>
          </p:nvPr>
        </p:nvSpPr>
        <p:spPr/>
        <p:txBody>
          <a:bodyPr/>
          <a:lstStyle/>
          <a:p>
            <a:r>
              <a:rPr lang="en-RO" b="1" dirty="0">
                <a:latin typeface="Baskerville Old Face" panose="02020602080505020303" pitchFamily="18" charset="77"/>
              </a:rPr>
              <a:t>Lab 4 Homework</a:t>
            </a:r>
          </a:p>
        </p:txBody>
      </p:sp>
      <p:sp>
        <p:nvSpPr>
          <p:cNvPr id="3" name="TextBox 2">
            <a:extLst>
              <a:ext uri="{FF2B5EF4-FFF2-40B4-BE49-F238E27FC236}">
                <a16:creationId xmlns:a16="http://schemas.microsoft.com/office/drawing/2014/main" id="{89BB5BA7-CFCC-7218-F3B0-4750CA01867B}"/>
              </a:ext>
            </a:extLst>
          </p:cNvPr>
          <p:cNvSpPr txBox="1"/>
          <p:nvPr/>
        </p:nvSpPr>
        <p:spPr>
          <a:xfrm>
            <a:off x="1219200" y="1558977"/>
            <a:ext cx="8061822" cy="369332"/>
          </a:xfrm>
          <a:prstGeom prst="rect">
            <a:avLst/>
          </a:prstGeom>
          <a:noFill/>
        </p:spPr>
        <p:txBody>
          <a:bodyPr wrap="none" rtlCol="0">
            <a:spAutoFit/>
          </a:bodyPr>
          <a:lstStyle/>
          <a:p>
            <a:r>
              <a:rPr lang="en-GB" dirty="0">
                <a:latin typeface="Sathu" pitchFamily="2" charset="-34"/>
                <a:cs typeface="Sathu" pitchFamily="2" charset="-34"/>
              </a:rPr>
              <a:t>1. Make at least two of your classes implement the comparable interface.</a:t>
            </a:r>
            <a:endParaRPr lang="en-RO" dirty="0">
              <a:latin typeface="Sathu" pitchFamily="2" charset="-34"/>
              <a:cs typeface="Sathu" pitchFamily="2" charset="-34"/>
            </a:endParaRPr>
          </a:p>
        </p:txBody>
      </p:sp>
      <p:sp>
        <p:nvSpPr>
          <p:cNvPr id="4" name="TextBox 3">
            <a:extLst>
              <a:ext uri="{FF2B5EF4-FFF2-40B4-BE49-F238E27FC236}">
                <a16:creationId xmlns:a16="http://schemas.microsoft.com/office/drawing/2014/main" id="{016CE905-9CBD-B4C5-6D14-34CB5CD8AB0C}"/>
              </a:ext>
            </a:extLst>
          </p:cNvPr>
          <p:cNvSpPr txBox="1"/>
          <p:nvPr/>
        </p:nvSpPr>
        <p:spPr>
          <a:xfrm>
            <a:off x="952931" y="2199807"/>
            <a:ext cx="5773440" cy="3693319"/>
          </a:xfrm>
          <a:prstGeom prst="rect">
            <a:avLst/>
          </a:prstGeom>
          <a:solidFill>
            <a:schemeClr val="tx2"/>
          </a:solidFill>
          <a:ln>
            <a:solidFill>
              <a:schemeClr val="tx2"/>
            </a:solidFill>
          </a:ln>
        </p:spPr>
        <p:txBody>
          <a:bodyPr wrap="none" rtlCol="0">
            <a:spAutoFit/>
          </a:bodyPr>
          <a:lstStyle/>
          <a:p>
            <a:r>
              <a:rPr lang="en-GB" dirty="0">
                <a:solidFill>
                  <a:srgbClr val="CF8E6D"/>
                </a:solidFill>
                <a:effectLst/>
              </a:rPr>
              <a:t>public class </a:t>
            </a:r>
            <a:r>
              <a:rPr lang="en-GB" dirty="0">
                <a:solidFill>
                  <a:srgbClr val="BCBEC4"/>
                </a:solidFill>
                <a:effectLst/>
              </a:rPr>
              <a:t>Animal </a:t>
            </a:r>
            <a:r>
              <a:rPr lang="en-GB" dirty="0">
                <a:solidFill>
                  <a:srgbClr val="CF8E6D"/>
                </a:solidFill>
                <a:effectLst/>
              </a:rPr>
              <a:t>implements </a:t>
            </a:r>
            <a:r>
              <a:rPr lang="en-GB" dirty="0">
                <a:solidFill>
                  <a:srgbClr val="BCBEC4"/>
                </a:solidFill>
              </a:rPr>
              <a:t>...</a:t>
            </a:r>
            <a:r>
              <a:rPr lang="en-GB" dirty="0">
                <a:solidFill>
                  <a:srgbClr val="BCBEC4"/>
                </a:solidFill>
                <a:effectLst/>
              </a:rPr>
              <a:t>, </a:t>
            </a:r>
            <a:r>
              <a:rPr lang="en-GB" u="sng" dirty="0">
                <a:solidFill>
                  <a:srgbClr val="BCBEC4"/>
                </a:solidFill>
                <a:effectLst/>
              </a:rPr>
              <a:t>Comparable&lt;Animal&gt;{</a:t>
            </a:r>
          </a:p>
          <a:p>
            <a:r>
              <a:rPr lang="en-GB" u="sng" dirty="0">
                <a:solidFill>
                  <a:srgbClr val="BCBEC4"/>
                </a:solidFill>
              </a:rPr>
              <a:t>...</a:t>
            </a:r>
          </a:p>
          <a:p>
            <a:r>
              <a:rPr lang="en-GB" u="sng" dirty="0">
                <a:solidFill>
                  <a:srgbClr val="BCBEC4"/>
                </a:solidFill>
                <a:effectLst/>
              </a:rPr>
              <a:t>   </a:t>
            </a:r>
            <a:r>
              <a:rPr lang="en-GB" dirty="0">
                <a:solidFill>
                  <a:srgbClr val="CF8E6D"/>
                </a:solidFill>
                <a:effectLst/>
              </a:rPr>
              <a:t>public int </a:t>
            </a:r>
            <a:r>
              <a:rPr lang="en-GB" dirty="0" err="1">
                <a:solidFill>
                  <a:srgbClr val="56A8F5"/>
                </a:solidFill>
                <a:effectLst/>
              </a:rPr>
              <a:t>getWeight</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F8E6D"/>
                </a:solidFill>
                <a:effectLst/>
              </a:rPr>
              <a:t>return </a:t>
            </a:r>
            <a:r>
              <a:rPr lang="en-GB" dirty="0" err="1">
                <a:solidFill>
                  <a:srgbClr val="CF8E6D"/>
                </a:solidFill>
                <a:effectLst/>
              </a:rPr>
              <a:t>this</a:t>
            </a:r>
            <a:r>
              <a:rPr lang="en-GB" dirty="0" err="1">
                <a:solidFill>
                  <a:srgbClr val="BCBEC4"/>
                </a:solidFill>
                <a:effectLst/>
              </a:rPr>
              <a:t>.</a:t>
            </a:r>
            <a:r>
              <a:rPr lang="en-GB" dirty="0" err="1">
                <a:solidFill>
                  <a:srgbClr val="C77DBB"/>
                </a:solidFill>
                <a:effectLst/>
              </a:rPr>
              <a:t>weight</a:t>
            </a:r>
            <a:r>
              <a:rPr lang="en-GB" dirty="0">
                <a:solidFill>
                  <a:srgbClr val="BCBEC4"/>
                </a:solidFill>
                <a:effectLst/>
              </a:rPr>
              <a:t>;}</a:t>
            </a:r>
            <a:br>
              <a:rPr lang="en-GB" dirty="0">
                <a:solidFill>
                  <a:srgbClr val="BCBEC4"/>
                </a:solidFill>
                <a:effectLst/>
              </a:rPr>
            </a:br>
            <a:br>
              <a:rPr lang="en-GB" dirty="0">
                <a:solidFill>
                  <a:srgbClr val="BCBEC4"/>
                </a:solidFill>
                <a:effectLst/>
              </a:rPr>
            </a:br>
            <a:r>
              <a:rPr lang="en-GB" dirty="0">
                <a:solidFill>
                  <a:srgbClr val="BCBEC4"/>
                </a:solidFill>
                <a:effectLst/>
              </a:rPr>
              <a:t>   </a:t>
            </a:r>
            <a:r>
              <a:rPr lang="en-GB" dirty="0">
                <a:solidFill>
                  <a:srgbClr val="B3AE60"/>
                </a:solidFill>
                <a:effectLst/>
              </a:rPr>
              <a:t>@Override</a:t>
            </a:r>
            <a:br>
              <a:rPr lang="en-GB" dirty="0">
                <a:solidFill>
                  <a:srgbClr val="B3AE60"/>
                </a:solidFill>
                <a:effectLst/>
              </a:rPr>
            </a:br>
            <a:r>
              <a:rPr lang="en-GB" dirty="0">
                <a:solidFill>
                  <a:srgbClr val="B3AE60"/>
                </a:solidFill>
                <a:effectLst/>
              </a:rPr>
              <a:t>   </a:t>
            </a:r>
            <a:r>
              <a:rPr lang="en-GB" dirty="0">
                <a:solidFill>
                  <a:srgbClr val="CF8E6D"/>
                </a:solidFill>
                <a:effectLst/>
              </a:rPr>
              <a:t>public int </a:t>
            </a:r>
            <a:r>
              <a:rPr lang="en-GB" dirty="0" err="1">
                <a:solidFill>
                  <a:srgbClr val="56A8F5"/>
                </a:solidFill>
                <a:effectLst/>
              </a:rPr>
              <a:t>compareTo</a:t>
            </a:r>
            <a:r>
              <a:rPr lang="en-GB" dirty="0">
                <a:solidFill>
                  <a:srgbClr val="BCBEC4"/>
                </a:solidFill>
                <a:effectLst/>
              </a:rPr>
              <a:t>(Animal o) {</a:t>
            </a:r>
            <a:br>
              <a:rPr lang="en-GB" dirty="0">
                <a:solidFill>
                  <a:srgbClr val="BCBEC4"/>
                </a:solidFill>
                <a:effectLst/>
              </a:rPr>
            </a:br>
            <a:r>
              <a:rPr lang="en-GB" dirty="0">
                <a:solidFill>
                  <a:srgbClr val="BCBEC4"/>
                </a:solidFill>
                <a:effectLst/>
              </a:rPr>
              <a:t>       </a:t>
            </a:r>
            <a:r>
              <a:rPr lang="en-GB" dirty="0">
                <a:solidFill>
                  <a:srgbClr val="CF8E6D"/>
                </a:solidFill>
                <a:effectLst/>
              </a:rPr>
              <a:t>if </a:t>
            </a:r>
            <a:r>
              <a:rPr lang="en-GB" dirty="0">
                <a:solidFill>
                  <a:srgbClr val="BCBEC4"/>
                </a:solidFill>
                <a:effectLst/>
              </a:rPr>
              <a:t>(</a:t>
            </a:r>
            <a:r>
              <a:rPr lang="en-GB" dirty="0" err="1">
                <a:solidFill>
                  <a:srgbClr val="CF8E6D"/>
                </a:solidFill>
                <a:effectLst/>
              </a:rPr>
              <a:t>this</a:t>
            </a:r>
            <a:r>
              <a:rPr lang="en-GB" dirty="0" err="1">
                <a:solidFill>
                  <a:srgbClr val="BCBEC4"/>
                </a:solidFill>
                <a:effectLst/>
              </a:rPr>
              <a:t>.getWeight</a:t>
            </a:r>
            <a:r>
              <a:rPr lang="en-GB" dirty="0">
                <a:solidFill>
                  <a:srgbClr val="BCBEC4"/>
                </a:solidFill>
                <a:effectLst/>
              </a:rPr>
              <a:t>() == </a:t>
            </a:r>
            <a:r>
              <a:rPr lang="en-GB" dirty="0" err="1">
                <a:solidFill>
                  <a:srgbClr val="BCBEC4"/>
                </a:solidFill>
                <a:effectLst/>
              </a:rPr>
              <a:t>o.getWeight</a:t>
            </a:r>
            <a:r>
              <a:rPr lang="en-GB" dirty="0">
                <a:solidFill>
                  <a:srgbClr val="BCBEC4"/>
                </a:solidFill>
                <a:effectLst/>
              </a:rPr>
              <a:t>()) </a:t>
            </a:r>
            <a:r>
              <a:rPr lang="en-GB" dirty="0">
                <a:solidFill>
                  <a:srgbClr val="CF8E6D"/>
                </a:solidFill>
                <a:effectLst/>
              </a:rPr>
              <a:t>return </a:t>
            </a:r>
            <a:r>
              <a:rPr lang="en-GB" dirty="0">
                <a:solidFill>
                  <a:srgbClr val="2AACB8"/>
                </a:solidFill>
                <a:effectLst/>
              </a:rPr>
              <a:t>0</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F8E6D"/>
                </a:solidFill>
                <a:effectLst/>
              </a:rPr>
              <a:t>else if </a:t>
            </a:r>
            <a:r>
              <a:rPr lang="en-GB" dirty="0">
                <a:solidFill>
                  <a:srgbClr val="BCBEC4"/>
                </a:solidFill>
                <a:effectLst/>
              </a:rPr>
              <a:t>(</a:t>
            </a:r>
            <a:r>
              <a:rPr lang="en-GB" dirty="0" err="1">
                <a:solidFill>
                  <a:srgbClr val="CF8E6D"/>
                </a:solidFill>
                <a:effectLst/>
              </a:rPr>
              <a:t>this</a:t>
            </a:r>
            <a:r>
              <a:rPr lang="en-GB" dirty="0" err="1">
                <a:solidFill>
                  <a:srgbClr val="BCBEC4"/>
                </a:solidFill>
                <a:effectLst/>
              </a:rPr>
              <a:t>.getWeight</a:t>
            </a:r>
            <a:r>
              <a:rPr lang="en-GB" dirty="0">
                <a:solidFill>
                  <a:srgbClr val="BCBEC4"/>
                </a:solidFill>
                <a:effectLst/>
              </a:rPr>
              <a:t>() &gt; </a:t>
            </a:r>
            <a:r>
              <a:rPr lang="en-GB" dirty="0" err="1">
                <a:solidFill>
                  <a:srgbClr val="BCBEC4"/>
                </a:solidFill>
                <a:effectLst/>
              </a:rPr>
              <a:t>o.getWeight</a:t>
            </a:r>
            <a:r>
              <a:rPr lang="en-GB" dirty="0">
                <a:solidFill>
                  <a:srgbClr val="BCBEC4"/>
                </a:solidFill>
                <a:effectLst/>
              </a:rPr>
              <a:t>()) </a:t>
            </a:r>
            <a:r>
              <a:rPr lang="en-GB" dirty="0">
                <a:solidFill>
                  <a:srgbClr val="CF8E6D"/>
                </a:solidFill>
                <a:effectLst/>
              </a:rPr>
              <a:t>return </a:t>
            </a:r>
            <a:r>
              <a:rPr lang="en-GB" dirty="0">
                <a:solidFill>
                  <a:srgbClr val="2AACB8"/>
                </a:solidFill>
                <a:effectLst/>
              </a:rPr>
              <a:t>1</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F8E6D"/>
                </a:solidFill>
                <a:effectLst/>
              </a:rPr>
              <a:t>else return </a:t>
            </a:r>
            <a:r>
              <a:rPr lang="en-GB" dirty="0">
                <a:solidFill>
                  <a:srgbClr val="BCBEC4"/>
                </a:solidFill>
                <a:effectLst/>
              </a:rPr>
              <a:t>-</a:t>
            </a:r>
            <a:r>
              <a:rPr lang="en-GB" dirty="0">
                <a:solidFill>
                  <a:srgbClr val="2AACB8"/>
                </a:solidFill>
                <a:effectLst/>
              </a:rPr>
              <a:t>1</a:t>
            </a:r>
            <a:r>
              <a:rPr lang="en-GB" dirty="0">
                <a:solidFill>
                  <a:srgbClr val="BCBEC4"/>
                </a:solidFill>
                <a:effectLst/>
              </a:rPr>
              <a:t>;</a:t>
            </a:r>
            <a:br>
              <a:rPr lang="en-GB" dirty="0">
                <a:solidFill>
                  <a:srgbClr val="BCBEC4"/>
                </a:solidFill>
                <a:effectLst/>
              </a:rPr>
            </a:br>
            <a:r>
              <a:rPr lang="en-GB" dirty="0">
                <a:solidFill>
                  <a:srgbClr val="BCBEC4"/>
                </a:solidFill>
                <a:effectLst/>
              </a:rPr>
              <a:t>   }</a:t>
            </a:r>
          </a:p>
          <a:p>
            <a:r>
              <a:rPr lang="en-GB" dirty="0">
                <a:solidFill>
                  <a:srgbClr val="BCBEC4"/>
                </a:solidFill>
              </a:rPr>
              <a:t>…</a:t>
            </a:r>
          </a:p>
          <a:p>
            <a:r>
              <a:rPr lang="en-GB" dirty="0">
                <a:solidFill>
                  <a:srgbClr val="BCBEC4"/>
                </a:solidFill>
                <a:effectLst/>
              </a:rPr>
              <a:t>}</a:t>
            </a:r>
          </a:p>
        </p:txBody>
      </p:sp>
      <p:sp>
        <p:nvSpPr>
          <p:cNvPr id="5" name="TextBox 4">
            <a:extLst>
              <a:ext uri="{FF2B5EF4-FFF2-40B4-BE49-F238E27FC236}">
                <a16:creationId xmlns:a16="http://schemas.microsoft.com/office/drawing/2014/main" id="{ACA63CCB-71F0-B25D-0978-C2D866D360A8}"/>
              </a:ext>
            </a:extLst>
          </p:cNvPr>
          <p:cNvSpPr txBox="1"/>
          <p:nvPr/>
        </p:nvSpPr>
        <p:spPr>
          <a:xfrm>
            <a:off x="6884489" y="3044877"/>
            <a:ext cx="5092869" cy="3693319"/>
          </a:xfrm>
          <a:prstGeom prst="rect">
            <a:avLst/>
          </a:prstGeom>
          <a:solidFill>
            <a:schemeClr val="tx2"/>
          </a:solidFill>
          <a:ln>
            <a:solidFill>
              <a:schemeClr val="tx2"/>
            </a:solidFill>
          </a:ln>
        </p:spPr>
        <p:txBody>
          <a:bodyPr wrap="none" rtlCol="0">
            <a:spAutoFit/>
          </a:bodyPr>
          <a:lstStyle/>
          <a:p>
            <a:r>
              <a:rPr lang="en-GB" dirty="0">
                <a:solidFill>
                  <a:srgbClr val="CF8E6D"/>
                </a:solidFill>
                <a:effectLst/>
              </a:rPr>
              <a:t>public class </a:t>
            </a:r>
            <a:r>
              <a:rPr lang="en-GB" dirty="0">
                <a:solidFill>
                  <a:srgbClr val="BCBEC4"/>
                </a:solidFill>
                <a:effectLst/>
              </a:rPr>
              <a:t>Staff </a:t>
            </a:r>
            <a:r>
              <a:rPr lang="en-GB" dirty="0">
                <a:solidFill>
                  <a:srgbClr val="CF8E6D"/>
                </a:solidFill>
                <a:effectLst/>
              </a:rPr>
              <a:t>implements </a:t>
            </a:r>
            <a:r>
              <a:rPr lang="en-GB" u="sng" dirty="0">
                <a:solidFill>
                  <a:srgbClr val="BCBEC4"/>
                </a:solidFill>
                <a:effectLst/>
              </a:rPr>
              <a:t>Comparable&lt;Staff&gt;{</a:t>
            </a:r>
            <a:br>
              <a:rPr lang="en-GB" dirty="0">
                <a:solidFill>
                  <a:srgbClr val="BCBEC4"/>
                </a:solidFill>
                <a:effectLst/>
              </a:rPr>
            </a:b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F8E6D"/>
                </a:solidFill>
                <a:effectLst/>
              </a:rPr>
              <a:t>public int </a:t>
            </a:r>
            <a:r>
              <a:rPr lang="en-GB" dirty="0" err="1">
                <a:solidFill>
                  <a:srgbClr val="56A8F5"/>
                </a:solidFill>
                <a:effectLst/>
              </a:rPr>
              <a:t>getAge</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F8E6D"/>
                </a:solidFill>
                <a:effectLst/>
              </a:rPr>
              <a:t>return </a:t>
            </a:r>
            <a:r>
              <a:rPr lang="en-GB" dirty="0" err="1">
                <a:solidFill>
                  <a:srgbClr val="CF8E6D"/>
                </a:solidFill>
                <a:effectLst/>
              </a:rPr>
              <a:t>this</a:t>
            </a:r>
            <a:r>
              <a:rPr lang="en-GB" dirty="0" err="1">
                <a:solidFill>
                  <a:srgbClr val="BCBEC4"/>
                </a:solidFill>
                <a:effectLst/>
              </a:rPr>
              <a:t>.</a:t>
            </a:r>
            <a:r>
              <a:rPr lang="en-GB" dirty="0" err="1">
                <a:solidFill>
                  <a:srgbClr val="C77DBB"/>
                </a:solidFill>
                <a:effectLst/>
              </a:rPr>
              <a:t>age</a:t>
            </a:r>
            <a:r>
              <a:rPr lang="en-GB" dirty="0">
                <a:solidFill>
                  <a:srgbClr val="BCBEC4"/>
                </a:solidFill>
                <a:effectLst/>
              </a:rPr>
              <a:t>;}</a:t>
            </a:r>
            <a:br>
              <a:rPr lang="en-GB" dirty="0">
                <a:solidFill>
                  <a:srgbClr val="BCBEC4"/>
                </a:solidFill>
                <a:effectLst/>
              </a:rPr>
            </a:br>
            <a:br>
              <a:rPr lang="en-GB" dirty="0">
                <a:solidFill>
                  <a:srgbClr val="BCBEC4"/>
                </a:solidFill>
                <a:effectLst/>
              </a:rPr>
            </a:br>
            <a:r>
              <a:rPr lang="en-GB" dirty="0">
                <a:solidFill>
                  <a:srgbClr val="BCBEC4"/>
                </a:solidFill>
                <a:effectLst/>
              </a:rPr>
              <a:t>    </a:t>
            </a:r>
            <a:r>
              <a:rPr lang="en-GB" dirty="0">
                <a:solidFill>
                  <a:srgbClr val="B3AE60"/>
                </a:solidFill>
                <a:effectLst/>
              </a:rPr>
              <a:t>@Override</a:t>
            </a:r>
            <a:br>
              <a:rPr lang="en-GB" dirty="0">
                <a:solidFill>
                  <a:srgbClr val="B3AE60"/>
                </a:solidFill>
                <a:effectLst/>
              </a:rPr>
            </a:br>
            <a:r>
              <a:rPr lang="en-GB" dirty="0">
                <a:solidFill>
                  <a:srgbClr val="B3AE60"/>
                </a:solidFill>
                <a:effectLst/>
              </a:rPr>
              <a:t>    </a:t>
            </a:r>
            <a:r>
              <a:rPr lang="en-GB" dirty="0">
                <a:solidFill>
                  <a:srgbClr val="CF8E6D"/>
                </a:solidFill>
                <a:effectLst/>
              </a:rPr>
              <a:t>public int </a:t>
            </a:r>
            <a:r>
              <a:rPr lang="en-GB" dirty="0" err="1">
                <a:solidFill>
                  <a:srgbClr val="56A8F5"/>
                </a:solidFill>
                <a:effectLst/>
              </a:rPr>
              <a:t>compareTo</a:t>
            </a:r>
            <a:r>
              <a:rPr lang="en-GB" dirty="0">
                <a:solidFill>
                  <a:srgbClr val="BCBEC4"/>
                </a:solidFill>
                <a:effectLst/>
              </a:rPr>
              <a:t>(Staff o) {</a:t>
            </a:r>
            <a:br>
              <a:rPr lang="en-GB" dirty="0">
                <a:solidFill>
                  <a:srgbClr val="BCBEC4"/>
                </a:solidFill>
                <a:effectLst/>
              </a:rPr>
            </a:br>
            <a:r>
              <a:rPr lang="en-GB" dirty="0">
                <a:solidFill>
                  <a:srgbClr val="BCBEC4"/>
                </a:solidFill>
                <a:effectLst/>
              </a:rPr>
              <a:t>            </a:t>
            </a:r>
            <a:r>
              <a:rPr lang="en-GB" dirty="0">
                <a:solidFill>
                  <a:srgbClr val="CF8E6D"/>
                </a:solidFill>
                <a:effectLst/>
              </a:rPr>
              <a:t>if </a:t>
            </a:r>
            <a:r>
              <a:rPr lang="en-GB" dirty="0">
                <a:solidFill>
                  <a:srgbClr val="BCBEC4"/>
                </a:solidFill>
                <a:effectLst/>
              </a:rPr>
              <a:t>(</a:t>
            </a:r>
            <a:r>
              <a:rPr lang="en-GB" dirty="0" err="1">
                <a:solidFill>
                  <a:srgbClr val="CF8E6D"/>
                </a:solidFill>
                <a:effectLst/>
              </a:rPr>
              <a:t>this</a:t>
            </a:r>
            <a:r>
              <a:rPr lang="en-GB" dirty="0" err="1">
                <a:solidFill>
                  <a:srgbClr val="BCBEC4"/>
                </a:solidFill>
                <a:effectLst/>
              </a:rPr>
              <a:t>.getAge</a:t>
            </a:r>
            <a:r>
              <a:rPr lang="en-GB" dirty="0">
                <a:solidFill>
                  <a:srgbClr val="BCBEC4"/>
                </a:solidFill>
                <a:effectLst/>
              </a:rPr>
              <a:t>() == </a:t>
            </a:r>
            <a:r>
              <a:rPr lang="en-GB" dirty="0" err="1">
                <a:solidFill>
                  <a:srgbClr val="BCBEC4"/>
                </a:solidFill>
                <a:effectLst/>
              </a:rPr>
              <a:t>o.getAge</a:t>
            </a:r>
            <a:r>
              <a:rPr lang="en-GB" dirty="0">
                <a:solidFill>
                  <a:srgbClr val="BCBEC4"/>
                </a:solidFill>
                <a:effectLst/>
              </a:rPr>
              <a:t>()) </a:t>
            </a:r>
            <a:r>
              <a:rPr lang="en-GB" dirty="0">
                <a:solidFill>
                  <a:srgbClr val="CF8E6D"/>
                </a:solidFill>
                <a:effectLst/>
              </a:rPr>
              <a:t>return </a:t>
            </a:r>
            <a:r>
              <a:rPr lang="en-GB" dirty="0">
                <a:solidFill>
                  <a:srgbClr val="2AACB8"/>
                </a:solidFill>
                <a:effectLst/>
              </a:rPr>
              <a:t>0</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F8E6D"/>
                </a:solidFill>
                <a:effectLst/>
              </a:rPr>
              <a:t>else if </a:t>
            </a:r>
            <a:r>
              <a:rPr lang="en-GB" dirty="0">
                <a:solidFill>
                  <a:srgbClr val="BCBEC4"/>
                </a:solidFill>
                <a:effectLst/>
              </a:rPr>
              <a:t>(</a:t>
            </a:r>
            <a:r>
              <a:rPr lang="en-GB" dirty="0" err="1">
                <a:solidFill>
                  <a:srgbClr val="CF8E6D"/>
                </a:solidFill>
                <a:effectLst/>
              </a:rPr>
              <a:t>this</a:t>
            </a:r>
            <a:r>
              <a:rPr lang="en-GB" dirty="0" err="1">
                <a:solidFill>
                  <a:srgbClr val="BCBEC4"/>
                </a:solidFill>
                <a:effectLst/>
              </a:rPr>
              <a:t>.getAge</a:t>
            </a:r>
            <a:r>
              <a:rPr lang="en-GB" dirty="0">
                <a:solidFill>
                  <a:srgbClr val="BCBEC4"/>
                </a:solidFill>
                <a:effectLst/>
              </a:rPr>
              <a:t>() &gt; </a:t>
            </a:r>
            <a:r>
              <a:rPr lang="en-GB" dirty="0" err="1">
                <a:solidFill>
                  <a:srgbClr val="BCBEC4"/>
                </a:solidFill>
                <a:effectLst/>
              </a:rPr>
              <a:t>o.getAge</a:t>
            </a:r>
            <a:r>
              <a:rPr lang="en-GB" dirty="0">
                <a:solidFill>
                  <a:srgbClr val="BCBEC4"/>
                </a:solidFill>
                <a:effectLst/>
              </a:rPr>
              <a:t>()) </a:t>
            </a:r>
            <a:r>
              <a:rPr lang="en-GB" dirty="0">
                <a:solidFill>
                  <a:srgbClr val="CF8E6D"/>
                </a:solidFill>
                <a:effectLst/>
              </a:rPr>
              <a:t>return </a:t>
            </a:r>
            <a:r>
              <a:rPr lang="en-GB" dirty="0">
                <a:solidFill>
                  <a:srgbClr val="2AACB8"/>
                </a:solidFill>
                <a:effectLst/>
              </a:rPr>
              <a:t>1</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F8E6D"/>
                </a:solidFill>
                <a:effectLst/>
              </a:rPr>
              <a:t>else return </a:t>
            </a:r>
            <a:r>
              <a:rPr lang="en-GB" dirty="0">
                <a:solidFill>
                  <a:srgbClr val="BCBEC4"/>
                </a:solidFill>
                <a:effectLst/>
              </a:rPr>
              <a:t>-</a:t>
            </a:r>
            <a:r>
              <a:rPr lang="en-GB" dirty="0">
                <a:solidFill>
                  <a:srgbClr val="2AACB8"/>
                </a:solidFill>
                <a:effectLst/>
              </a:rPr>
              <a:t>1</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a:t>
            </a:r>
          </a:p>
          <a:p>
            <a:endParaRPr lang="en-RO" dirty="0"/>
          </a:p>
        </p:txBody>
      </p:sp>
    </p:spTree>
    <p:extLst>
      <p:ext uri="{BB962C8B-B14F-4D97-AF65-F5344CB8AC3E}">
        <p14:creationId xmlns:p14="http://schemas.microsoft.com/office/powerpoint/2010/main" val="3411282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C02A-5CDD-04A1-1BCF-EE1443595337}"/>
              </a:ext>
            </a:extLst>
          </p:cNvPr>
          <p:cNvSpPr>
            <a:spLocks noGrp="1"/>
          </p:cNvSpPr>
          <p:nvPr>
            <p:ph type="title"/>
          </p:nvPr>
        </p:nvSpPr>
        <p:spPr>
          <a:xfrm>
            <a:off x="1026826" y="520908"/>
            <a:ext cx="9196466" cy="663315"/>
          </a:xfrm>
        </p:spPr>
        <p:txBody>
          <a:bodyPr>
            <a:normAutofit/>
          </a:bodyPr>
          <a:lstStyle/>
          <a:p>
            <a:r>
              <a:rPr lang="en-GB" sz="1800" dirty="0">
                <a:latin typeface="Sathu" pitchFamily="2" charset="-34"/>
                <a:cs typeface="Sathu" pitchFamily="2" charset="-34"/>
              </a:rPr>
              <a:t>2. Add functionality to your program to sort and group objects from your use case. This should be reflected in at least 3 functions.</a:t>
            </a:r>
            <a:endParaRPr lang="en-RO" sz="1800" dirty="0">
              <a:latin typeface="Sathu" pitchFamily="2" charset="-34"/>
              <a:cs typeface="Sathu" pitchFamily="2" charset="-34"/>
            </a:endParaRPr>
          </a:p>
        </p:txBody>
      </p:sp>
      <p:sp>
        <p:nvSpPr>
          <p:cNvPr id="3" name="TextBox 2">
            <a:extLst>
              <a:ext uri="{FF2B5EF4-FFF2-40B4-BE49-F238E27FC236}">
                <a16:creationId xmlns:a16="http://schemas.microsoft.com/office/drawing/2014/main" id="{2B7C210D-23C0-9DE8-1A53-75530A928B6F}"/>
              </a:ext>
            </a:extLst>
          </p:cNvPr>
          <p:cNvSpPr txBox="1"/>
          <p:nvPr/>
        </p:nvSpPr>
        <p:spPr>
          <a:xfrm>
            <a:off x="1026826" y="1184223"/>
            <a:ext cx="4920450" cy="1815882"/>
          </a:xfrm>
          <a:prstGeom prst="rect">
            <a:avLst/>
          </a:prstGeom>
          <a:solidFill>
            <a:schemeClr val="tx2"/>
          </a:solidFill>
          <a:ln>
            <a:solidFill>
              <a:schemeClr val="tx2"/>
            </a:solidFill>
          </a:ln>
        </p:spPr>
        <p:txBody>
          <a:bodyPr wrap="none" rtlCol="0">
            <a:spAutoFit/>
          </a:bodyPr>
          <a:lstStyle/>
          <a:p>
            <a:r>
              <a:rPr lang="en-GB" sz="1600" dirty="0">
                <a:solidFill>
                  <a:srgbClr val="CF8E6D"/>
                </a:solidFill>
                <a:effectLst/>
              </a:rPr>
              <a:t>public </a:t>
            </a:r>
            <a:r>
              <a:rPr lang="en-GB" sz="1600" dirty="0">
                <a:solidFill>
                  <a:srgbClr val="BCBEC4"/>
                </a:solidFill>
                <a:effectLst/>
              </a:rPr>
              <a:t>List&lt;Animal&gt; </a:t>
            </a:r>
            <a:r>
              <a:rPr lang="en-GB" sz="1600" dirty="0">
                <a:solidFill>
                  <a:srgbClr val="56A8F5"/>
                </a:solidFill>
                <a:effectLst/>
              </a:rPr>
              <a:t>heavierThan3kg</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List&lt;Animal&gt; animals = </a:t>
            </a:r>
            <a:r>
              <a:rPr lang="en-GB" sz="1600" dirty="0" err="1">
                <a:solidFill>
                  <a:srgbClr val="BCBEC4"/>
                </a:solidFill>
                <a:effectLst/>
              </a:rPr>
              <a:t>Input.</a:t>
            </a:r>
            <a:r>
              <a:rPr lang="en-GB" sz="1600" i="1" dirty="0" err="1">
                <a:solidFill>
                  <a:srgbClr val="BCBEC4"/>
                </a:solidFill>
                <a:effectLst/>
              </a:rPr>
              <a:t>readAnimal</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List&lt;Animal&gt; Sorted = </a:t>
            </a:r>
            <a:r>
              <a:rPr lang="en-GB" sz="1600" dirty="0">
                <a:solidFill>
                  <a:srgbClr val="CF8E6D"/>
                </a:solidFill>
                <a:effectLst/>
              </a:rPr>
              <a:t>new </a:t>
            </a:r>
            <a:r>
              <a:rPr lang="en-GB" sz="1600" dirty="0" err="1">
                <a:solidFill>
                  <a:srgbClr val="BCBEC4"/>
                </a:solidFill>
                <a:effectLst/>
              </a:rPr>
              <a:t>ArrayList</a:t>
            </a:r>
            <a:r>
              <a:rPr lang="en-GB" sz="1600" dirty="0">
                <a:solidFill>
                  <a:srgbClr val="BCBEC4"/>
                </a:solidFill>
                <a:effectLst/>
              </a:rPr>
              <a:t>&lt;&gt;();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for</a:t>
            </a:r>
            <a:r>
              <a:rPr lang="en-GB" sz="1600" dirty="0">
                <a:solidFill>
                  <a:srgbClr val="BCBEC4"/>
                </a:solidFill>
                <a:effectLst/>
              </a:rPr>
              <a:t>(Animal animal : animals ){</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if</a:t>
            </a:r>
            <a:r>
              <a:rPr lang="en-GB" sz="1600" dirty="0">
                <a:solidFill>
                  <a:srgbClr val="BCBEC4"/>
                </a:solidFill>
                <a:effectLst/>
              </a:rPr>
              <a:t>(</a:t>
            </a:r>
            <a:r>
              <a:rPr lang="en-GB" sz="1600" dirty="0" err="1">
                <a:solidFill>
                  <a:srgbClr val="BCBEC4"/>
                </a:solidFill>
                <a:effectLst/>
              </a:rPr>
              <a:t>animal.getWeight</a:t>
            </a:r>
            <a:r>
              <a:rPr lang="en-GB" sz="1600" dirty="0">
                <a:solidFill>
                  <a:srgbClr val="BCBEC4"/>
                </a:solidFill>
                <a:effectLst/>
              </a:rPr>
              <a:t>() &gt; </a:t>
            </a:r>
            <a:r>
              <a:rPr lang="en-GB" sz="1600" dirty="0">
                <a:solidFill>
                  <a:srgbClr val="2AACB8"/>
                </a:solidFill>
                <a:effectLst/>
              </a:rPr>
              <a:t>3000</a:t>
            </a:r>
            <a:r>
              <a:rPr lang="en-GB" sz="1600" dirty="0">
                <a:solidFill>
                  <a:srgbClr val="BCBEC4"/>
                </a:solidFill>
                <a:effectLst/>
              </a:rPr>
              <a:t>) </a:t>
            </a:r>
            <a:r>
              <a:rPr lang="en-GB" sz="1600" dirty="0" err="1">
                <a:solidFill>
                  <a:srgbClr val="BCBEC4"/>
                </a:solidFill>
                <a:effectLst/>
              </a:rPr>
              <a:t>Sorted.add</a:t>
            </a:r>
            <a:r>
              <a:rPr lang="en-GB" sz="1600" dirty="0">
                <a:solidFill>
                  <a:srgbClr val="BCBEC4"/>
                </a:solidFill>
                <a:effectLst/>
              </a:rPr>
              <a:t>(animal);</a:t>
            </a:r>
            <a:br>
              <a:rPr lang="en-GB" sz="1600" dirty="0">
                <a:solidFill>
                  <a:srgbClr val="BCBEC4"/>
                </a:solidFill>
                <a:effectLst/>
              </a:rPr>
            </a:br>
            <a:r>
              <a:rPr lang="en-GB" sz="1600" dirty="0">
                <a:solidFill>
                  <a:srgbClr val="BCBEC4"/>
                </a:solidFill>
                <a:effectLst/>
              </a:rPr>
              <a:t>    } </a:t>
            </a:r>
            <a:r>
              <a:rPr lang="en-GB" sz="1600" dirty="0">
                <a:solidFill>
                  <a:srgbClr val="CF8E6D"/>
                </a:solidFill>
                <a:effectLst/>
              </a:rPr>
              <a:t>return </a:t>
            </a:r>
            <a:r>
              <a:rPr lang="en-GB" sz="1600" dirty="0">
                <a:solidFill>
                  <a:srgbClr val="BCBEC4"/>
                </a:solidFill>
                <a:effectLst/>
              </a:rPr>
              <a:t>Sorted;</a:t>
            </a:r>
            <a:br>
              <a:rPr lang="en-GB" sz="1600" dirty="0">
                <a:solidFill>
                  <a:srgbClr val="BCBEC4"/>
                </a:solidFill>
                <a:effectLst/>
              </a:rPr>
            </a:br>
            <a:r>
              <a:rPr lang="en-GB" sz="1600" dirty="0">
                <a:solidFill>
                  <a:srgbClr val="BCBEC4"/>
                </a:solidFill>
                <a:effectLst/>
              </a:rPr>
              <a:t>}</a:t>
            </a:r>
          </a:p>
        </p:txBody>
      </p:sp>
      <p:sp>
        <p:nvSpPr>
          <p:cNvPr id="4" name="TextBox 3">
            <a:extLst>
              <a:ext uri="{FF2B5EF4-FFF2-40B4-BE49-F238E27FC236}">
                <a16:creationId xmlns:a16="http://schemas.microsoft.com/office/drawing/2014/main" id="{2ADA2584-F3DC-A5E0-1CA0-B20E94EE3090}"/>
              </a:ext>
            </a:extLst>
          </p:cNvPr>
          <p:cNvSpPr txBox="1"/>
          <p:nvPr/>
        </p:nvSpPr>
        <p:spPr>
          <a:xfrm>
            <a:off x="6244726" y="2461495"/>
            <a:ext cx="5293244" cy="1077218"/>
          </a:xfrm>
          <a:prstGeom prst="rect">
            <a:avLst/>
          </a:prstGeom>
          <a:solidFill>
            <a:schemeClr val="tx2"/>
          </a:solidFill>
          <a:ln>
            <a:solidFill>
              <a:schemeClr val="tx2"/>
            </a:solidFill>
          </a:ln>
        </p:spPr>
        <p:txBody>
          <a:bodyPr wrap="none" rtlCol="0">
            <a:spAutoFit/>
          </a:bodyPr>
          <a:lstStyle/>
          <a:p>
            <a:r>
              <a:rPr lang="en-GB" sz="1600" dirty="0">
                <a:solidFill>
                  <a:srgbClr val="CF8E6D"/>
                </a:solidFill>
                <a:effectLst/>
              </a:rPr>
              <a:t>public void </a:t>
            </a:r>
            <a:r>
              <a:rPr lang="en-GB" sz="1600" dirty="0" err="1">
                <a:solidFill>
                  <a:srgbClr val="56A8F5"/>
                </a:solidFill>
                <a:effectLst/>
              </a:rPr>
              <a:t>sortByWeight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List&lt;Animal&gt; animals = </a:t>
            </a:r>
            <a:r>
              <a:rPr lang="en-GB" sz="1600" dirty="0" err="1">
                <a:solidFill>
                  <a:srgbClr val="C77DBB"/>
                </a:solidFill>
                <a:effectLst/>
              </a:rPr>
              <a:t>input</a:t>
            </a:r>
            <a:r>
              <a:rPr lang="en-GB" sz="1600" dirty="0" err="1">
                <a:solidFill>
                  <a:srgbClr val="BCBEC4"/>
                </a:solidFill>
                <a:effectLst/>
              </a:rPr>
              <a:t>.readAnimalsFromFile</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animals.sort</a:t>
            </a:r>
            <a:r>
              <a:rPr lang="en-GB" sz="1600" dirty="0">
                <a:solidFill>
                  <a:srgbClr val="BCBEC4"/>
                </a:solidFill>
                <a:effectLst/>
              </a:rPr>
              <a:t>(</a:t>
            </a:r>
            <a:r>
              <a:rPr lang="en-GB" sz="1600" dirty="0" err="1">
                <a:solidFill>
                  <a:srgbClr val="BCBEC4"/>
                </a:solidFill>
                <a:effectLst/>
              </a:rPr>
              <a:t>Comparator.</a:t>
            </a:r>
            <a:r>
              <a:rPr lang="en-GB" sz="1600" i="1" dirty="0" err="1">
                <a:solidFill>
                  <a:srgbClr val="BCBEC4"/>
                </a:solidFill>
                <a:effectLst/>
              </a:rPr>
              <a:t>comparing</a:t>
            </a:r>
            <a:r>
              <a:rPr lang="en-GB" sz="1600" dirty="0">
                <a:solidFill>
                  <a:srgbClr val="BCBEC4"/>
                </a:solidFill>
                <a:effectLst/>
              </a:rPr>
              <a:t>(Animal::</a:t>
            </a:r>
            <a:r>
              <a:rPr lang="en-GB" sz="1600" dirty="0" err="1">
                <a:solidFill>
                  <a:srgbClr val="BCBEC4"/>
                </a:solidFill>
                <a:effectLst/>
              </a:rPr>
              <a:t>getWeight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a:t>
            </a:r>
          </a:p>
        </p:txBody>
      </p:sp>
      <p:sp>
        <p:nvSpPr>
          <p:cNvPr id="5" name="TextBox 4">
            <a:extLst>
              <a:ext uri="{FF2B5EF4-FFF2-40B4-BE49-F238E27FC236}">
                <a16:creationId xmlns:a16="http://schemas.microsoft.com/office/drawing/2014/main" id="{BF209F34-47CD-1DF8-C34E-FA33B645405C}"/>
              </a:ext>
            </a:extLst>
          </p:cNvPr>
          <p:cNvSpPr txBox="1"/>
          <p:nvPr/>
        </p:nvSpPr>
        <p:spPr>
          <a:xfrm>
            <a:off x="1026826" y="3857896"/>
            <a:ext cx="6482352" cy="2800767"/>
          </a:xfrm>
          <a:prstGeom prst="rect">
            <a:avLst/>
          </a:prstGeom>
          <a:solidFill>
            <a:schemeClr val="tx2"/>
          </a:solidFill>
          <a:ln>
            <a:solidFill>
              <a:schemeClr val="tx2"/>
            </a:solidFill>
          </a:ln>
        </p:spPr>
        <p:txBody>
          <a:bodyPr wrap="none" rtlCol="0">
            <a:spAutoFit/>
          </a:bodyPr>
          <a:lstStyle/>
          <a:p>
            <a:r>
              <a:rPr lang="en-GB" sz="1600" dirty="0">
                <a:solidFill>
                  <a:srgbClr val="CF8E6D"/>
                </a:solidFill>
                <a:effectLst/>
              </a:rPr>
              <a:t>public </a:t>
            </a:r>
            <a:r>
              <a:rPr lang="en-GB" sz="1600" dirty="0">
                <a:solidFill>
                  <a:srgbClr val="BCBEC4"/>
                </a:solidFill>
                <a:effectLst/>
              </a:rPr>
              <a:t>Map&lt;Animal, Integer&gt; </a:t>
            </a:r>
            <a:r>
              <a:rPr lang="en-GB" sz="1600" dirty="0" err="1">
                <a:solidFill>
                  <a:srgbClr val="56A8F5"/>
                </a:solidFill>
                <a:effectLst/>
              </a:rPr>
              <a:t>groupByBreed</a:t>
            </a:r>
            <a:r>
              <a:rPr lang="en-GB" sz="1600" dirty="0">
                <a:solidFill>
                  <a:srgbClr val="BCBEC4"/>
                </a:solidFill>
                <a:effectLst/>
              </a:rPr>
              <a:t>(</a:t>
            </a:r>
            <a:r>
              <a:rPr lang="en-GB" sz="1600" dirty="0" err="1">
                <a:solidFill>
                  <a:srgbClr val="BCBEC4"/>
                </a:solidFill>
                <a:effectLst/>
              </a:rPr>
              <a:t>ArrayList</a:t>
            </a:r>
            <a:r>
              <a:rPr lang="en-GB" sz="1600" dirty="0">
                <a:solidFill>
                  <a:srgbClr val="BCBEC4"/>
                </a:solidFill>
                <a:effectLst/>
              </a:rPr>
              <a:t>&lt;Animal&gt; animals) {</a:t>
            </a:r>
            <a:br>
              <a:rPr lang="en-GB" sz="1600" dirty="0">
                <a:solidFill>
                  <a:srgbClr val="BCBEC4"/>
                </a:solidFill>
                <a:effectLst/>
              </a:rPr>
            </a:br>
            <a:r>
              <a:rPr lang="en-GB" sz="1600" dirty="0">
                <a:solidFill>
                  <a:srgbClr val="BCBEC4"/>
                </a:solidFill>
                <a:effectLst/>
              </a:rPr>
              <a:t>    Map&lt;Animal, Integer&gt; </a:t>
            </a:r>
            <a:r>
              <a:rPr lang="en-GB" sz="1600" dirty="0" err="1">
                <a:solidFill>
                  <a:srgbClr val="BCBEC4"/>
                </a:solidFill>
                <a:effectLst/>
              </a:rPr>
              <a:t>animalMap</a:t>
            </a:r>
            <a:r>
              <a:rPr lang="en-GB" sz="1600" dirty="0">
                <a:solidFill>
                  <a:srgbClr val="BCBEC4"/>
                </a:solidFill>
                <a:effectLst/>
              </a:rPr>
              <a:t> = </a:t>
            </a:r>
            <a:r>
              <a:rPr lang="en-GB" sz="1600" dirty="0">
                <a:solidFill>
                  <a:srgbClr val="CF8E6D"/>
                </a:solidFill>
                <a:effectLst/>
              </a:rPr>
              <a:t>new </a:t>
            </a:r>
            <a:r>
              <a:rPr lang="en-GB" sz="1600" dirty="0">
                <a:solidFill>
                  <a:srgbClr val="BCBEC4"/>
                </a:solidFill>
                <a:effectLst/>
              </a:rPr>
              <a:t>HashMap&lt;&gt;();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for</a:t>
            </a:r>
            <a:r>
              <a:rPr lang="en-GB" sz="1600" dirty="0">
                <a:solidFill>
                  <a:srgbClr val="BCBEC4"/>
                </a:solidFill>
                <a:effectLst/>
              </a:rPr>
              <a:t>(Animal animal : animals ){</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if</a:t>
            </a:r>
            <a:r>
              <a:rPr lang="en-GB" sz="1600" dirty="0">
                <a:solidFill>
                  <a:srgbClr val="BCBEC4"/>
                </a:solidFill>
                <a:effectLst/>
              </a:rPr>
              <a:t>(</a:t>
            </a:r>
            <a:r>
              <a:rPr lang="en-GB" sz="1600" dirty="0" err="1">
                <a:solidFill>
                  <a:srgbClr val="BCBEC4"/>
                </a:solidFill>
                <a:effectLst/>
              </a:rPr>
              <a:t>animalMap.containsKey</a:t>
            </a:r>
            <a:r>
              <a:rPr lang="en-GB" sz="1600" dirty="0">
                <a:solidFill>
                  <a:srgbClr val="BCBEC4"/>
                </a:solidFill>
                <a:effectLst/>
              </a:rPr>
              <a:t>(animal)){</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animalMap.put</a:t>
            </a:r>
            <a:r>
              <a:rPr lang="en-GB" sz="1600" dirty="0">
                <a:solidFill>
                  <a:srgbClr val="BCBEC4"/>
                </a:solidFill>
                <a:effectLst/>
              </a:rPr>
              <a:t>(animal, </a:t>
            </a:r>
            <a:r>
              <a:rPr lang="en-GB" sz="1600" dirty="0" err="1">
                <a:solidFill>
                  <a:srgbClr val="BCBEC4"/>
                </a:solidFill>
                <a:effectLst/>
              </a:rPr>
              <a:t>animalMap.get</a:t>
            </a:r>
            <a:r>
              <a:rPr lang="en-GB" sz="1600" dirty="0">
                <a:solidFill>
                  <a:srgbClr val="BCBEC4"/>
                </a:solidFill>
                <a:effectLst/>
              </a:rPr>
              <a:t>(animal) + </a:t>
            </a:r>
            <a:r>
              <a:rPr lang="en-GB" sz="1600" dirty="0">
                <a:solidFill>
                  <a:srgbClr val="2AACB8"/>
                </a:solidFill>
                <a:effectLst/>
              </a:rPr>
              <a:t>1</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else </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animalMap.put</a:t>
            </a:r>
            <a:r>
              <a:rPr lang="en-GB" sz="1600" dirty="0">
                <a:solidFill>
                  <a:srgbClr val="BCBEC4"/>
                </a:solidFill>
                <a:effectLst/>
              </a:rPr>
              <a:t>(animal, </a:t>
            </a:r>
            <a:r>
              <a:rPr lang="en-GB" sz="1600" dirty="0">
                <a:solidFill>
                  <a:srgbClr val="2AACB8"/>
                </a:solidFill>
                <a:effectLst/>
              </a:rPr>
              <a:t>1</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return </a:t>
            </a:r>
            <a:r>
              <a:rPr lang="en-GB" sz="1600" dirty="0" err="1">
                <a:solidFill>
                  <a:srgbClr val="BCBEC4"/>
                </a:solidFill>
                <a:effectLst/>
              </a:rPr>
              <a:t>animalMap</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a:t>
            </a:r>
          </a:p>
        </p:txBody>
      </p:sp>
    </p:spTree>
    <p:extLst>
      <p:ext uri="{BB962C8B-B14F-4D97-AF65-F5344CB8AC3E}">
        <p14:creationId xmlns:p14="http://schemas.microsoft.com/office/powerpoint/2010/main" val="4271859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1CB05-D141-53B7-0349-66A641C22818}"/>
              </a:ext>
            </a:extLst>
          </p:cNvPr>
          <p:cNvSpPr>
            <a:spLocks noGrp="1"/>
          </p:cNvSpPr>
          <p:nvPr>
            <p:ph type="title"/>
          </p:nvPr>
        </p:nvSpPr>
        <p:spPr>
          <a:xfrm>
            <a:off x="1079291" y="700790"/>
            <a:ext cx="9601200" cy="753256"/>
          </a:xfrm>
        </p:spPr>
        <p:txBody>
          <a:bodyPr/>
          <a:lstStyle/>
          <a:p>
            <a:r>
              <a:rPr lang="en-RO" dirty="0">
                <a:latin typeface="Baskerville Old Face" panose="02020602080505020303" pitchFamily="18" charset="77"/>
              </a:rPr>
              <a:t>Lab 5 Homework</a:t>
            </a:r>
          </a:p>
        </p:txBody>
      </p:sp>
      <p:sp>
        <p:nvSpPr>
          <p:cNvPr id="4" name="TextBox 3">
            <a:extLst>
              <a:ext uri="{FF2B5EF4-FFF2-40B4-BE49-F238E27FC236}">
                <a16:creationId xmlns:a16="http://schemas.microsoft.com/office/drawing/2014/main" id="{055144FA-D19F-7C74-F701-5B12C35C07A9}"/>
              </a:ext>
            </a:extLst>
          </p:cNvPr>
          <p:cNvSpPr txBox="1"/>
          <p:nvPr/>
        </p:nvSpPr>
        <p:spPr>
          <a:xfrm>
            <a:off x="1079291" y="1616944"/>
            <a:ext cx="10572125" cy="646331"/>
          </a:xfrm>
          <a:prstGeom prst="rect">
            <a:avLst/>
          </a:prstGeom>
          <a:noFill/>
        </p:spPr>
        <p:txBody>
          <a:bodyPr wrap="none" rtlCol="0">
            <a:spAutoFit/>
          </a:bodyPr>
          <a:lstStyle/>
          <a:p>
            <a:r>
              <a:rPr lang="en-GB" dirty="0">
                <a:latin typeface="Sathu" pitchFamily="2" charset="-34"/>
                <a:cs typeface="Sathu" pitchFamily="2" charset="-34"/>
              </a:rPr>
              <a:t>1. Use files to store the state of your application (data). To know if you should start the app from</a:t>
            </a:r>
          </a:p>
          <a:p>
            <a:r>
              <a:rPr lang="en-GB" dirty="0">
                <a:latin typeface="Sathu" pitchFamily="2" charset="-34"/>
                <a:cs typeface="Sathu" pitchFamily="2" charset="-34"/>
              </a:rPr>
              <a:t>scratch or continue a previous one, you can use a program argument, or ask the user for input.</a:t>
            </a:r>
            <a:endParaRPr lang="en-RO" dirty="0">
              <a:latin typeface="Sathu" pitchFamily="2" charset="-34"/>
              <a:cs typeface="Sathu" pitchFamily="2" charset="-34"/>
            </a:endParaRPr>
          </a:p>
        </p:txBody>
      </p:sp>
      <p:sp>
        <p:nvSpPr>
          <p:cNvPr id="3" name="TextBox 2">
            <a:extLst>
              <a:ext uri="{FF2B5EF4-FFF2-40B4-BE49-F238E27FC236}">
                <a16:creationId xmlns:a16="http://schemas.microsoft.com/office/drawing/2014/main" id="{8AB0E820-7EC2-CE3C-141B-5789A0BEE020}"/>
              </a:ext>
            </a:extLst>
          </p:cNvPr>
          <p:cNvSpPr txBox="1"/>
          <p:nvPr/>
        </p:nvSpPr>
        <p:spPr>
          <a:xfrm>
            <a:off x="3374870" y="2426173"/>
            <a:ext cx="5442259" cy="3754874"/>
          </a:xfrm>
          <a:prstGeom prst="rect">
            <a:avLst/>
          </a:prstGeom>
          <a:solidFill>
            <a:schemeClr val="tx1"/>
          </a:solidFill>
        </p:spPr>
        <p:txBody>
          <a:bodyPr wrap="none" rtlCol="0">
            <a:spAutoFit/>
          </a:bodyPr>
          <a:lstStyle/>
          <a:p>
            <a:r>
              <a:rPr lang="en-GB" sz="1400" dirty="0">
                <a:solidFill>
                  <a:srgbClr val="CF8E6D"/>
                </a:solidFill>
                <a:effectLst/>
              </a:rPr>
              <a:t>public void </a:t>
            </a:r>
            <a:r>
              <a:rPr lang="en-GB" sz="1400" dirty="0">
                <a:solidFill>
                  <a:srgbClr val="56A8F5"/>
                </a:solidFill>
                <a:effectLst/>
              </a:rPr>
              <a:t>run</a:t>
            </a: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Scanner console = </a:t>
            </a:r>
            <a:r>
              <a:rPr lang="en-GB" sz="1400" dirty="0">
                <a:solidFill>
                  <a:srgbClr val="CF8E6D"/>
                </a:solidFill>
                <a:effectLst/>
              </a:rPr>
              <a:t>new </a:t>
            </a:r>
            <a:r>
              <a:rPr lang="en-GB" sz="1400" dirty="0">
                <a:solidFill>
                  <a:srgbClr val="BCBEC4"/>
                </a:solidFill>
                <a:effectLst/>
              </a:rPr>
              <a:t>Scanner(</a:t>
            </a:r>
            <a:r>
              <a:rPr lang="en-GB" sz="1400" dirty="0" err="1">
                <a:solidFill>
                  <a:srgbClr val="BCBEC4"/>
                </a:solidFill>
                <a:effectLst/>
              </a:rPr>
              <a:t>System.</a:t>
            </a:r>
            <a:r>
              <a:rPr lang="en-GB" sz="1400" i="1" dirty="0" err="1">
                <a:solidFill>
                  <a:srgbClr val="C77DBB"/>
                </a:solidFill>
                <a:effectLst/>
              </a:rPr>
              <a:t>in</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C77DBB"/>
                </a:solidFill>
                <a:effectLst/>
              </a:rPr>
              <a:t>output</a:t>
            </a:r>
            <a:r>
              <a:rPr lang="en-GB" sz="1400" dirty="0" err="1">
                <a:solidFill>
                  <a:srgbClr val="BCBEC4"/>
                </a:solidFill>
                <a:effectLst/>
              </a:rPr>
              <a:t>.printMessageNl</a:t>
            </a:r>
            <a:r>
              <a:rPr lang="en-GB" sz="1400" dirty="0">
                <a:solidFill>
                  <a:srgbClr val="BCBEC4"/>
                </a:solidFill>
                <a:effectLst/>
              </a:rPr>
              <a:t>(</a:t>
            </a:r>
            <a:r>
              <a:rPr lang="en-GB" sz="1400" dirty="0">
                <a:solidFill>
                  <a:srgbClr val="6AAB73"/>
                </a:solidFill>
                <a:effectLst/>
              </a:rPr>
              <a:t>"</a:t>
            </a:r>
            <a:r>
              <a:rPr lang="en-GB" sz="1400" dirty="0">
                <a:solidFill>
                  <a:srgbClr val="CF8E6D"/>
                </a:solidFill>
                <a:effectLst/>
              </a:rPr>
              <a:t>\n</a:t>
            </a:r>
            <a:r>
              <a:rPr lang="en-GB" sz="1400" dirty="0">
                <a:solidFill>
                  <a:srgbClr val="6AAB73"/>
                </a:solidFill>
                <a:effectLst/>
              </a:rPr>
              <a:t>             </a:t>
            </a:r>
            <a:r>
              <a:rPr lang="en-GB" sz="1400" dirty="0" err="1">
                <a:solidFill>
                  <a:srgbClr val="6AAB73"/>
                </a:solidFill>
                <a:effectLst/>
              </a:rPr>
              <a:t>PetShop</a:t>
            </a:r>
            <a:r>
              <a:rPr lang="en-GB" sz="1400" dirty="0">
                <a:solidFill>
                  <a:srgbClr val="6AAB73"/>
                </a:solidFill>
                <a:effectLst/>
              </a:rPr>
              <a:t> Management System:"</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C77DBB"/>
                </a:solidFill>
                <a:effectLst/>
              </a:rPr>
              <a:t>output</a:t>
            </a:r>
            <a:r>
              <a:rPr lang="en-GB" sz="1400" dirty="0" err="1">
                <a:solidFill>
                  <a:srgbClr val="BCBEC4"/>
                </a:solidFill>
                <a:effectLst/>
              </a:rPr>
              <a:t>.printMessageNl</a:t>
            </a:r>
            <a:r>
              <a:rPr lang="en-GB" sz="1400" dirty="0">
                <a:solidFill>
                  <a:srgbClr val="BCBEC4"/>
                </a:solidFill>
                <a:effectLst/>
              </a:rPr>
              <a:t>(</a:t>
            </a:r>
            <a:r>
              <a:rPr lang="en-GB" sz="1400" dirty="0">
                <a:solidFill>
                  <a:srgbClr val="6AAB73"/>
                </a:solidFill>
                <a:effectLst/>
              </a:rPr>
              <a:t>"1. Start a new inventory"</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C77DBB"/>
                </a:solidFill>
                <a:effectLst/>
              </a:rPr>
              <a:t>output</a:t>
            </a:r>
            <a:r>
              <a:rPr lang="en-GB" sz="1400" dirty="0" err="1">
                <a:solidFill>
                  <a:srgbClr val="BCBEC4"/>
                </a:solidFill>
                <a:effectLst/>
              </a:rPr>
              <a:t>.printMessageNl</a:t>
            </a:r>
            <a:r>
              <a:rPr lang="en-GB" sz="1400" dirty="0">
                <a:solidFill>
                  <a:srgbClr val="BCBEC4"/>
                </a:solidFill>
                <a:effectLst/>
              </a:rPr>
              <a:t>(</a:t>
            </a:r>
            <a:r>
              <a:rPr lang="en-GB" sz="1400" dirty="0">
                <a:solidFill>
                  <a:srgbClr val="6AAB73"/>
                </a:solidFill>
                <a:effectLst/>
              </a:rPr>
              <a:t>"2. Continue with old inventory"</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int </a:t>
            </a:r>
            <a:r>
              <a:rPr lang="en-GB" sz="1400" dirty="0">
                <a:solidFill>
                  <a:srgbClr val="BCBEC4"/>
                </a:solidFill>
                <a:effectLst/>
              </a:rPr>
              <a:t>input = </a:t>
            </a:r>
            <a:r>
              <a:rPr lang="en-GB" sz="1400" dirty="0" err="1">
                <a:solidFill>
                  <a:srgbClr val="BCBEC4"/>
                </a:solidFill>
                <a:effectLst/>
              </a:rPr>
              <a:t>console.nextInt</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switch </a:t>
            </a:r>
            <a:r>
              <a:rPr lang="en-GB" sz="1400" dirty="0">
                <a:solidFill>
                  <a:srgbClr val="BCBEC4"/>
                </a:solidFill>
                <a:effectLst/>
              </a:rPr>
              <a:t>(input){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case </a:t>
            </a:r>
            <a:r>
              <a:rPr lang="en-GB" sz="1400" dirty="0">
                <a:solidFill>
                  <a:srgbClr val="2AACB8"/>
                </a:solidFill>
                <a:effectLst/>
              </a:rPr>
              <a:t>1</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newS</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break</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case </a:t>
            </a:r>
            <a:r>
              <a:rPr lang="en-GB" sz="1400" dirty="0">
                <a:solidFill>
                  <a:srgbClr val="2AACB8"/>
                </a:solidFill>
                <a:effectLst/>
              </a:rPr>
              <a:t>2</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oldS</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break</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default</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System.</a:t>
            </a:r>
            <a:r>
              <a:rPr lang="en-GB" sz="1400" i="1" dirty="0" err="1">
                <a:solidFill>
                  <a:srgbClr val="BCBEC4"/>
                </a:solidFill>
                <a:effectLst/>
              </a:rPr>
              <a:t>exit</a:t>
            </a:r>
            <a:r>
              <a:rPr lang="en-GB" sz="1400" dirty="0">
                <a:solidFill>
                  <a:srgbClr val="BCBEC4"/>
                </a:solidFill>
                <a:effectLst/>
              </a:rPr>
              <a:t>(</a:t>
            </a:r>
            <a:r>
              <a:rPr lang="en-GB" sz="1400" dirty="0">
                <a:solidFill>
                  <a:srgbClr val="2AACB8"/>
                </a:solidFill>
                <a:effectLst/>
              </a:rPr>
              <a:t>1</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a:t>
            </a:r>
          </a:p>
        </p:txBody>
      </p:sp>
    </p:spTree>
    <p:extLst>
      <p:ext uri="{BB962C8B-B14F-4D97-AF65-F5344CB8AC3E}">
        <p14:creationId xmlns:p14="http://schemas.microsoft.com/office/powerpoint/2010/main" val="3155088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8750A-E255-DAD4-A842-16245352CD55}"/>
              </a:ext>
            </a:extLst>
          </p:cNvPr>
          <p:cNvSpPr>
            <a:spLocks noGrp="1"/>
          </p:cNvSpPr>
          <p:nvPr>
            <p:ph type="title"/>
          </p:nvPr>
        </p:nvSpPr>
        <p:spPr>
          <a:xfrm>
            <a:off x="904157" y="182880"/>
            <a:ext cx="9601200" cy="423472"/>
          </a:xfrm>
        </p:spPr>
        <p:txBody>
          <a:bodyPr>
            <a:normAutofit/>
          </a:bodyPr>
          <a:lstStyle/>
          <a:p>
            <a:r>
              <a:rPr lang="en-GB" sz="1800" dirty="0">
                <a:latin typeface="Sathu" pitchFamily="2" charset="-34"/>
                <a:cs typeface="Sathu" pitchFamily="2" charset="-34"/>
              </a:rPr>
              <a:t>2. Use system input to prompt the user to introduce data into your application</a:t>
            </a:r>
            <a:endParaRPr lang="en-RO" sz="1800" dirty="0">
              <a:latin typeface="Sathu" pitchFamily="2" charset="-34"/>
              <a:cs typeface="Sathu" pitchFamily="2" charset="-34"/>
            </a:endParaRPr>
          </a:p>
        </p:txBody>
      </p:sp>
      <p:sp>
        <p:nvSpPr>
          <p:cNvPr id="3" name="TextBox 2">
            <a:extLst>
              <a:ext uri="{FF2B5EF4-FFF2-40B4-BE49-F238E27FC236}">
                <a16:creationId xmlns:a16="http://schemas.microsoft.com/office/drawing/2014/main" id="{BA080FA3-4270-9A5A-0DE6-A442DAEE0FFC}"/>
              </a:ext>
            </a:extLst>
          </p:cNvPr>
          <p:cNvSpPr txBox="1"/>
          <p:nvPr/>
        </p:nvSpPr>
        <p:spPr>
          <a:xfrm>
            <a:off x="904157" y="704255"/>
            <a:ext cx="10447020" cy="5970865"/>
          </a:xfrm>
          <a:prstGeom prst="rect">
            <a:avLst/>
          </a:prstGeom>
          <a:solidFill>
            <a:schemeClr val="tx1"/>
          </a:solidFill>
        </p:spPr>
        <p:txBody>
          <a:bodyPr wrap="square" numCol="1" spcCol="180000" rtlCol="0">
            <a:spAutoFit/>
          </a:bodyPr>
          <a:lstStyle/>
          <a:p>
            <a:r>
              <a:rPr lang="en-GB" sz="1600" dirty="0">
                <a:solidFill>
                  <a:srgbClr val="BCBEC4"/>
                </a:solidFill>
                <a:effectLst/>
              </a:rPr>
              <a:t>Scanner console = </a:t>
            </a:r>
            <a:r>
              <a:rPr lang="en-GB" sz="1600" dirty="0">
                <a:solidFill>
                  <a:srgbClr val="CF8E6D"/>
                </a:solidFill>
                <a:effectLst/>
              </a:rPr>
              <a:t>new </a:t>
            </a:r>
            <a:r>
              <a:rPr lang="en-GB" sz="1600" dirty="0">
                <a:solidFill>
                  <a:srgbClr val="BCBEC4"/>
                </a:solidFill>
                <a:effectLst/>
              </a:rPr>
              <a:t>Scanner(</a:t>
            </a:r>
            <a:r>
              <a:rPr lang="en-GB" sz="1600" dirty="0" err="1">
                <a:solidFill>
                  <a:srgbClr val="BCBEC4"/>
                </a:solidFill>
                <a:effectLst/>
              </a:rPr>
              <a:t>System.</a:t>
            </a:r>
            <a:r>
              <a:rPr lang="en-GB" sz="1600" i="1" dirty="0" err="1">
                <a:solidFill>
                  <a:srgbClr val="C77DBB"/>
                </a:solidFill>
                <a:effectLst/>
              </a:rPr>
              <a:t>in</a:t>
            </a:r>
            <a:r>
              <a:rPr lang="en-GB" sz="1600" dirty="0">
                <a:solidFill>
                  <a:srgbClr val="BCBEC4"/>
                </a:solidFill>
                <a:effectLst/>
              </a:rPr>
              <a:t>);</a:t>
            </a:r>
            <a:br>
              <a:rPr lang="en-GB" sz="1600" dirty="0">
                <a:solidFill>
                  <a:srgbClr val="BCBEC4"/>
                </a:solidFill>
                <a:effectLst/>
              </a:rPr>
            </a:br>
            <a:r>
              <a:rPr lang="en-GB" sz="1600" dirty="0" err="1">
                <a:solidFill>
                  <a:srgbClr val="C77DBB"/>
                </a:solidFill>
                <a:effectLst/>
              </a:rPr>
              <a:t>output</a:t>
            </a:r>
            <a:r>
              <a:rPr lang="en-GB" sz="1600" dirty="0" err="1">
                <a:solidFill>
                  <a:srgbClr val="BCBEC4"/>
                </a:solidFill>
                <a:effectLst/>
              </a:rPr>
              <a:t>.printMessageNl</a:t>
            </a:r>
            <a:r>
              <a:rPr lang="en-GB" sz="1600" dirty="0">
                <a:solidFill>
                  <a:srgbClr val="BCBEC4"/>
                </a:solidFill>
                <a:effectLst/>
              </a:rPr>
              <a:t>(</a:t>
            </a:r>
            <a:r>
              <a:rPr lang="en-GB" sz="1600" dirty="0">
                <a:solidFill>
                  <a:srgbClr val="6AAB73"/>
                </a:solidFill>
                <a:effectLst/>
              </a:rPr>
              <a:t>"       Menu"</a:t>
            </a:r>
            <a:r>
              <a:rPr lang="en-GB" sz="1600" dirty="0">
                <a:solidFill>
                  <a:srgbClr val="BCBEC4"/>
                </a:solidFill>
                <a:effectLst/>
              </a:rPr>
              <a:t>);</a:t>
            </a:r>
            <a:br>
              <a:rPr lang="en-GB" sz="1600" dirty="0">
                <a:solidFill>
                  <a:srgbClr val="BCBEC4"/>
                </a:solidFill>
                <a:effectLst/>
              </a:rPr>
            </a:br>
            <a:r>
              <a:rPr lang="en-GB" sz="1600" dirty="0" err="1">
                <a:solidFill>
                  <a:srgbClr val="C77DBB"/>
                </a:solidFill>
                <a:effectLst/>
              </a:rPr>
              <a:t>output</a:t>
            </a:r>
            <a:r>
              <a:rPr lang="en-GB" sz="1600" dirty="0" err="1">
                <a:solidFill>
                  <a:srgbClr val="BCBEC4"/>
                </a:solidFill>
                <a:effectLst/>
              </a:rPr>
              <a:t>.printMessageNl</a:t>
            </a:r>
            <a:r>
              <a:rPr lang="en-GB" sz="1600" dirty="0">
                <a:solidFill>
                  <a:srgbClr val="BCBEC4"/>
                </a:solidFill>
                <a:effectLst/>
              </a:rPr>
              <a:t>(</a:t>
            </a:r>
            <a:r>
              <a:rPr lang="en-GB" sz="1600" dirty="0">
                <a:solidFill>
                  <a:srgbClr val="6AAB73"/>
                </a:solidFill>
                <a:effectLst/>
              </a:rPr>
              <a:t>"1. Add animal"</a:t>
            </a:r>
            <a:r>
              <a:rPr lang="en-GB" sz="1600" dirty="0">
                <a:solidFill>
                  <a:srgbClr val="BCBEC4"/>
                </a:solidFill>
                <a:effectLst/>
              </a:rPr>
              <a:t>);</a:t>
            </a:r>
            <a:br>
              <a:rPr lang="en-GB" sz="1600" dirty="0">
                <a:solidFill>
                  <a:srgbClr val="BCBEC4"/>
                </a:solidFill>
                <a:effectLst/>
              </a:rPr>
            </a:br>
            <a:r>
              <a:rPr lang="en-GB" sz="1600" dirty="0" err="1">
                <a:solidFill>
                  <a:srgbClr val="C77DBB"/>
                </a:solidFill>
                <a:effectLst/>
              </a:rPr>
              <a:t>output</a:t>
            </a:r>
            <a:r>
              <a:rPr lang="en-GB" sz="1600" dirty="0" err="1">
                <a:solidFill>
                  <a:srgbClr val="BCBEC4"/>
                </a:solidFill>
                <a:effectLst/>
              </a:rPr>
              <a:t>.printMessageNl</a:t>
            </a:r>
            <a:r>
              <a:rPr lang="en-GB" sz="1600" dirty="0">
                <a:solidFill>
                  <a:srgbClr val="BCBEC4"/>
                </a:solidFill>
                <a:effectLst/>
              </a:rPr>
              <a:t>(</a:t>
            </a:r>
            <a:r>
              <a:rPr lang="en-GB" sz="1600" dirty="0">
                <a:solidFill>
                  <a:srgbClr val="6AAB73"/>
                </a:solidFill>
                <a:effectLst/>
              </a:rPr>
              <a:t>"2. Remove animal"</a:t>
            </a:r>
            <a:r>
              <a:rPr lang="en-GB" sz="1600" dirty="0">
                <a:solidFill>
                  <a:srgbClr val="BCBEC4"/>
                </a:solidFill>
                <a:effectLst/>
              </a:rPr>
              <a:t>);</a:t>
            </a:r>
            <a:br>
              <a:rPr lang="en-GB" sz="1600" dirty="0">
                <a:solidFill>
                  <a:srgbClr val="BCBEC4"/>
                </a:solidFill>
                <a:effectLst/>
              </a:rPr>
            </a:br>
            <a:r>
              <a:rPr lang="en-GB" sz="1600" dirty="0" err="1">
                <a:solidFill>
                  <a:srgbClr val="C77DBB"/>
                </a:solidFill>
                <a:effectLst/>
              </a:rPr>
              <a:t>output</a:t>
            </a:r>
            <a:r>
              <a:rPr lang="en-GB" sz="1600" dirty="0" err="1">
                <a:solidFill>
                  <a:srgbClr val="BCBEC4"/>
                </a:solidFill>
                <a:effectLst/>
              </a:rPr>
              <a:t>.printMessageNl</a:t>
            </a:r>
            <a:r>
              <a:rPr lang="en-GB" sz="1600" dirty="0">
                <a:solidFill>
                  <a:srgbClr val="BCBEC4"/>
                </a:solidFill>
                <a:effectLst/>
              </a:rPr>
              <a:t>(</a:t>
            </a:r>
            <a:r>
              <a:rPr lang="en-GB" sz="1600" dirty="0">
                <a:solidFill>
                  <a:srgbClr val="6AAB73"/>
                </a:solidFill>
                <a:effectLst/>
              </a:rPr>
              <a:t>"3. Print store"</a:t>
            </a:r>
            <a:r>
              <a:rPr lang="en-GB" sz="1600" dirty="0">
                <a:solidFill>
                  <a:srgbClr val="BCBEC4"/>
                </a:solidFill>
                <a:effectLst/>
              </a:rPr>
              <a:t>);</a:t>
            </a:r>
            <a:br>
              <a:rPr lang="en-GB" sz="1600" dirty="0">
                <a:solidFill>
                  <a:srgbClr val="BCBEC4"/>
                </a:solidFill>
                <a:effectLst/>
              </a:rPr>
            </a:br>
            <a:r>
              <a:rPr lang="en-GB" sz="1600" dirty="0" err="1">
                <a:solidFill>
                  <a:srgbClr val="C77DBB"/>
                </a:solidFill>
                <a:effectLst/>
              </a:rPr>
              <a:t>output</a:t>
            </a:r>
            <a:r>
              <a:rPr lang="en-GB" sz="1600" dirty="0" err="1">
                <a:solidFill>
                  <a:srgbClr val="BCBEC4"/>
                </a:solidFill>
                <a:effectLst/>
              </a:rPr>
              <a:t>.printMessageNl</a:t>
            </a:r>
            <a:r>
              <a:rPr lang="en-GB" sz="1600" dirty="0">
                <a:solidFill>
                  <a:srgbClr val="BCBEC4"/>
                </a:solidFill>
                <a:effectLst/>
              </a:rPr>
              <a:t>(</a:t>
            </a:r>
            <a:r>
              <a:rPr lang="en-GB" sz="1600" dirty="0">
                <a:solidFill>
                  <a:srgbClr val="6AAB73"/>
                </a:solidFill>
                <a:effectLst/>
              </a:rPr>
              <a:t>"4. Compute total weight of animals"</a:t>
            </a:r>
            <a:r>
              <a:rPr lang="en-GB" sz="1600" dirty="0">
                <a:solidFill>
                  <a:srgbClr val="BCBEC4"/>
                </a:solidFill>
                <a:effectLst/>
              </a:rPr>
              <a:t>);</a:t>
            </a:r>
            <a:br>
              <a:rPr lang="en-GB" sz="1600" dirty="0">
                <a:solidFill>
                  <a:srgbClr val="BCBEC4"/>
                </a:solidFill>
                <a:effectLst/>
              </a:rPr>
            </a:br>
            <a:r>
              <a:rPr lang="en-GB" sz="1600" dirty="0" err="1">
                <a:solidFill>
                  <a:srgbClr val="C77DBB"/>
                </a:solidFill>
                <a:effectLst/>
              </a:rPr>
              <a:t>output</a:t>
            </a:r>
            <a:r>
              <a:rPr lang="en-GB" sz="1600" dirty="0" err="1">
                <a:solidFill>
                  <a:srgbClr val="BCBEC4"/>
                </a:solidFill>
                <a:effectLst/>
              </a:rPr>
              <a:t>.printMessageNl</a:t>
            </a:r>
            <a:r>
              <a:rPr lang="en-GB" sz="1600" dirty="0">
                <a:solidFill>
                  <a:srgbClr val="BCBEC4"/>
                </a:solidFill>
                <a:effectLst/>
              </a:rPr>
              <a:t>(</a:t>
            </a:r>
            <a:r>
              <a:rPr lang="en-GB" sz="1600" dirty="0">
                <a:solidFill>
                  <a:srgbClr val="6AAB73"/>
                </a:solidFill>
                <a:effectLst/>
              </a:rPr>
              <a:t>"5. Count animals"</a:t>
            </a:r>
            <a:r>
              <a:rPr lang="en-GB" sz="1600" dirty="0">
                <a:solidFill>
                  <a:srgbClr val="BCBEC4"/>
                </a:solidFill>
                <a:effectLst/>
              </a:rPr>
              <a:t>);</a:t>
            </a:r>
            <a:br>
              <a:rPr lang="en-GB" sz="1600" dirty="0">
                <a:solidFill>
                  <a:srgbClr val="BCBEC4"/>
                </a:solidFill>
                <a:effectLst/>
              </a:rPr>
            </a:br>
            <a:r>
              <a:rPr lang="en-GB" sz="1600" dirty="0" err="1">
                <a:solidFill>
                  <a:srgbClr val="C77DBB"/>
                </a:solidFill>
                <a:effectLst/>
              </a:rPr>
              <a:t>output</a:t>
            </a:r>
            <a:r>
              <a:rPr lang="en-GB" sz="1600" dirty="0" err="1">
                <a:solidFill>
                  <a:srgbClr val="BCBEC4"/>
                </a:solidFill>
                <a:effectLst/>
              </a:rPr>
              <a:t>.printMessageNl</a:t>
            </a:r>
            <a:r>
              <a:rPr lang="en-GB" sz="1600" dirty="0">
                <a:solidFill>
                  <a:srgbClr val="BCBEC4"/>
                </a:solidFill>
                <a:effectLst/>
              </a:rPr>
              <a:t>(</a:t>
            </a:r>
            <a:r>
              <a:rPr lang="en-GB" sz="1600" dirty="0">
                <a:solidFill>
                  <a:srgbClr val="6AAB73"/>
                </a:solidFill>
                <a:effectLst/>
              </a:rPr>
              <a:t>"6. Group animals by breed"</a:t>
            </a:r>
            <a:r>
              <a:rPr lang="en-GB" sz="1600" dirty="0">
                <a:solidFill>
                  <a:srgbClr val="BCBEC4"/>
                </a:solidFill>
                <a:effectLst/>
              </a:rPr>
              <a:t>);</a:t>
            </a:r>
            <a:br>
              <a:rPr lang="en-GB" sz="1600" dirty="0">
                <a:solidFill>
                  <a:srgbClr val="BCBEC4"/>
                </a:solidFill>
                <a:effectLst/>
              </a:rPr>
            </a:br>
            <a:r>
              <a:rPr lang="en-GB" sz="1600" dirty="0" err="1">
                <a:solidFill>
                  <a:srgbClr val="C77DBB"/>
                </a:solidFill>
                <a:effectLst/>
              </a:rPr>
              <a:t>output</a:t>
            </a:r>
            <a:r>
              <a:rPr lang="en-GB" sz="1600" dirty="0" err="1">
                <a:solidFill>
                  <a:srgbClr val="BCBEC4"/>
                </a:solidFill>
                <a:effectLst/>
              </a:rPr>
              <a:t>.printMessageNl</a:t>
            </a:r>
            <a:r>
              <a:rPr lang="en-GB" sz="1600" dirty="0">
                <a:solidFill>
                  <a:srgbClr val="BCBEC4"/>
                </a:solidFill>
                <a:effectLst/>
              </a:rPr>
              <a:t>(</a:t>
            </a:r>
            <a:r>
              <a:rPr lang="en-GB" sz="1600" dirty="0">
                <a:solidFill>
                  <a:srgbClr val="6AAB73"/>
                </a:solidFill>
                <a:effectLst/>
              </a:rPr>
              <a:t>"7. Exit"</a:t>
            </a:r>
            <a:r>
              <a:rPr lang="en-GB" sz="1600" dirty="0">
                <a:solidFill>
                  <a:srgbClr val="BCBEC4"/>
                </a:solidFill>
                <a:effectLst/>
              </a:rPr>
              <a:t>);</a:t>
            </a:r>
            <a:br>
              <a:rPr lang="en-GB" sz="1600" dirty="0">
                <a:solidFill>
                  <a:srgbClr val="BCBEC4"/>
                </a:solidFill>
                <a:effectLst/>
              </a:rPr>
            </a:br>
            <a:r>
              <a:rPr lang="en-GB" sz="1600" dirty="0">
                <a:solidFill>
                  <a:srgbClr val="CF8E6D"/>
                </a:solidFill>
                <a:effectLst/>
              </a:rPr>
              <a:t>int </a:t>
            </a:r>
            <a:r>
              <a:rPr lang="en-GB" sz="1600" dirty="0">
                <a:solidFill>
                  <a:srgbClr val="BCBEC4"/>
                </a:solidFill>
                <a:effectLst/>
              </a:rPr>
              <a:t>in = </a:t>
            </a:r>
            <a:r>
              <a:rPr lang="en-GB" sz="1600" dirty="0" err="1">
                <a:solidFill>
                  <a:srgbClr val="BCBEC4"/>
                </a:solidFill>
                <a:effectLst/>
              </a:rPr>
              <a:t>console.nextInt</a:t>
            </a:r>
            <a:r>
              <a:rPr lang="en-GB" sz="1600" dirty="0">
                <a:solidFill>
                  <a:srgbClr val="BCBEC4"/>
                </a:solidFill>
                <a:effectLst/>
              </a:rPr>
              <a:t>();</a:t>
            </a:r>
            <a:br>
              <a:rPr lang="en-GB" sz="1600" dirty="0">
                <a:solidFill>
                  <a:srgbClr val="BCBEC4"/>
                </a:solidFill>
                <a:effectLst/>
              </a:rPr>
            </a:br>
            <a:r>
              <a:rPr lang="en-GB" sz="1600" dirty="0">
                <a:solidFill>
                  <a:srgbClr val="CF8E6D"/>
                </a:solidFill>
                <a:effectLst/>
              </a:rPr>
              <a:t>while</a:t>
            </a:r>
            <a:r>
              <a:rPr lang="en-GB" sz="1600" dirty="0">
                <a:solidFill>
                  <a:srgbClr val="BCBEC4"/>
                </a:solidFill>
                <a:effectLst/>
              </a:rPr>
              <a:t>(in != </a:t>
            </a:r>
            <a:r>
              <a:rPr lang="en-GB" sz="1600" dirty="0">
                <a:solidFill>
                  <a:srgbClr val="2AACB8"/>
                </a:solidFill>
                <a:effectLst/>
              </a:rPr>
              <a:t>0</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switch </a:t>
            </a:r>
            <a:r>
              <a:rPr lang="en-GB" sz="1600" dirty="0">
                <a:solidFill>
                  <a:srgbClr val="BCBEC4"/>
                </a:solidFill>
                <a:effectLst/>
              </a:rPr>
              <a:t>(in) {</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case </a:t>
            </a:r>
            <a:r>
              <a:rPr lang="en-GB" sz="1600" dirty="0">
                <a:solidFill>
                  <a:srgbClr val="2AACB8"/>
                </a:solidFill>
                <a:effectLst/>
              </a:rPr>
              <a:t>1</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ArrayList</a:t>
            </a:r>
            <a:r>
              <a:rPr lang="en-GB" sz="1600" dirty="0">
                <a:solidFill>
                  <a:srgbClr val="BCBEC4"/>
                </a:solidFill>
                <a:effectLst/>
              </a:rPr>
              <a:t>&lt;Animal&gt; </a:t>
            </a:r>
            <a:r>
              <a:rPr lang="en-GB" sz="1600" dirty="0" err="1">
                <a:solidFill>
                  <a:srgbClr val="BCBEC4"/>
                </a:solidFill>
                <a:effectLst/>
              </a:rPr>
              <a:t>newAnimal</a:t>
            </a:r>
            <a:r>
              <a:rPr lang="en-GB" sz="1600" dirty="0">
                <a:solidFill>
                  <a:srgbClr val="BCBEC4"/>
                </a:solidFill>
                <a:effectLst/>
              </a:rPr>
              <a:t> = </a:t>
            </a:r>
            <a:r>
              <a:rPr lang="en-GB" sz="1600" dirty="0" err="1">
                <a:solidFill>
                  <a:srgbClr val="C77DBB"/>
                </a:solidFill>
                <a:effectLst/>
              </a:rPr>
              <a:t>input</a:t>
            </a:r>
            <a:r>
              <a:rPr lang="en-GB" sz="1600" dirty="0" err="1">
                <a:solidFill>
                  <a:srgbClr val="BCBEC4"/>
                </a:solidFill>
                <a:effectLst/>
              </a:rPr>
              <a:t>.getRandomAnimal</a:t>
            </a:r>
            <a:r>
              <a:rPr lang="en-GB" sz="1600" dirty="0">
                <a:solidFill>
                  <a:srgbClr val="BCBEC4"/>
                </a:solidFill>
                <a:effectLst/>
              </a:rPr>
              <a:t>(</a:t>
            </a:r>
            <a:r>
              <a:rPr lang="en-GB" sz="1600" dirty="0">
                <a:solidFill>
                  <a:srgbClr val="2AACB8"/>
                </a:solidFill>
                <a:effectLst/>
              </a:rPr>
              <a:t>1</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animals.addAll</a:t>
            </a:r>
            <a:r>
              <a:rPr lang="en-GB" sz="1600" dirty="0">
                <a:solidFill>
                  <a:srgbClr val="BCBEC4"/>
                </a:solidFill>
                <a:effectLst/>
              </a:rPr>
              <a:t>(</a:t>
            </a:r>
            <a:r>
              <a:rPr lang="en-GB" sz="1600" dirty="0" err="1">
                <a:solidFill>
                  <a:srgbClr val="BCBEC4"/>
                </a:solidFill>
                <a:effectLst/>
              </a:rPr>
              <a:t>newAnimal</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store.setAnimalList</a:t>
            </a:r>
            <a:r>
              <a:rPr lang="en-GB" sz="1600" dirty="0">
                <a:solidFill>
                  <a:srgbClr val="BCBEC4"/>
                </a:solidFill>
                <a:effectLst/>
              </a:rPr>
              <a:t>(animals);</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break</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case </a:t>
            </a:r>
            <a:r>
              <a:rPr lang="en-GB" sz="1600" dirty="0">
                <a:solidFill>
                  <a:srgbClr val="2AACB8"/>
                </a:solidFill>
                <a:effectLst/>
              </a:rPr>
              <a:t>2</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int </a:t>
            </a:r>
            <a:r>
              <a:rPr lang="en-GB" sz="1600" dirty="0" err="1">
                <a:solidFill>
                  <a:srgbClr val="BCBEC4"/>
                </a:solidFill>
                <a:effectLst/>
              </a:rPr>
              <a:t>randomIndex</a:t>
            </a:r>
            <a:r>
              <a:rPr lang="en-GB" sz="1600" dirty="0">
                <a:solidFill>
                  <a:srgbClr val="BCBEC4"/>
                </a:solidFill>
                <a:effectLst/>
              </a:rPr>
              <a:t> = </a:t>
            </a:r>
            <a:r>
              <a:rPr lang="en-GB" sz="1600" dirty="0" err="1">
                <a:solidFill>
                  <a:srgbClr val="C77DBB"/>
                </a:solidFill>
                <a:effectLst/>
              </a:rPr>
              <a:t>input</a:t>
            </a:r>
            <a:r>
              <a:rPr lang="en-GB" sz="1600" dirty="0" err="1">
                <a:solidFill>
                  <a:srgbClr val="BCBEC4"/>
                </a:solidFill>
                <a:effectLst/>
              </a:rPr>
              <a:t>.nextInt</a:t>
            </a:r>
            <a:r>
              <a:rPr lang="en-GB" sz="1600" dirty="0">
                <a:solidFill>
                  <a:srgbClr val="BCBEC4"/>
                </a:solidFill>
                <a:effectLst/>
              </a:rPr>
              <a:t>(</a:t>
            </a:r>
            <a:r>
              <a:rPr lang="en-GB" sz="1600" dirty="0">
                <a:solidFill>
                  <a:srgbClr val="2AACB8"/>
                </a:solidFill>
                <a:effectLst/>
              </a:rPr>
              <a:t>0</a:t>
            </a:r>
            <a:r>
              <a:rPr lang="en-GB" sz="1600" dirty="0">
                <a:solidFill>
                  <a:srgbClr val="BCBEC4"/>
                </a:solidFill>
                <a:effectLst/>
              </a:rPr>
              <a:t>, </a:t>
            </a:r>
            <a:r>
              <a:rPr lang="en-GB" sz="1600" dirty="0" err="1">
                <a:solidFill>
                  <a:srgbClr val="BCBEC4"/>
                </a:solidFill>
                <a:effectLst/>
              </a:rPr>
              <a:t>store.getAnimalList</a:t>
            </a:r>
            <a:r>
              <a:rPr lang="en-GB" sz="1600" dirty="0">
                <a:solidFill>
                  <a:srgbClr val="BCBEC4"/>
                </a:solidFill>
                <a:effectLst/>
              </a:rPr>
              <a:t>().</a:t>
            </a:r>
            <a:r>
              <a:rPr lang="en-GB" sz="1600" dirty="0">
                <a:solidFill>
                  <a:srgbClr val="C77DBB"/>
                </a:solidFill>
                <a:effectLst/>
              </a:rPr>
              <a:t>length </a:t>
            </a:r>
            <a:r>
              <a:rPr lang="en-GB" sz="1600" dirty="0">
                <a:solidFill>
                  <a:srgbClr val="BCBEC4"/>
                </a:solidFill>
                <a:effectLst/>
              </a:rPr>
              <a:t>- </a:t>
            </a:r>
            <a:r>
              <a:rPr lang="en-GB" sz="1600" dirty="0">
                <a:solidFill>
                  <a:srgbClr val="2AACB8"/>
                </a:solidFill>
                <a:effectLst/>
              </a:rPr>
              <a:t>1</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C77DBB"/>
                </a:solidFill>
                <a:effectLst/>
              </a:rPr>
              <a:t>output</a:t>
            </a:r>
            <a:r>
              <a:rPr lang="en-GB" sz="1600" dirty="0" err="1">
                <a:solidFill>
                  <a:srgbClr val="BCBEC4"/>
                </a:solidFill>
                <a:effectLst/>
              </a:rPr>
              <a:t>.printMessageNl</a:t>
            </a:r>
            <a:r>
              <a:rPr lang="en-GB" sz="1600" dirty="0">
                <a:solidFill>
                  <a:srgbClr val="BCBEC4"/>
                </a:solidFill>
                <a:effectLst/>
              </a:rPr>
              <a:t>(</a:t>
            </a:r>
            <a:r>
              <a:rPr lang="en-GB" sz="1600" dirty="0">
                <a:solidFill>
                  <a:srgbClr val="6AAB73"/>
                </a:solidFill>
                <a:effectLst/>
              </a:rPr>
              <a:t>"Removing animal with index " </a:t>
            </a:r>
            <a:r>
              <a:rPr lang="en-GB" sz="1600" dirty="0">
                <a:solidFill>
                  <a:srgbClr val="BCBEC4"/>
                </a:solidFill>
                <a:effectLst/>
              </a:rPr>
              <a:t>+ (</a:t>
            </a:r>
            <a:r>
              <a:rPr lang="en-GB" sz="1600" dirty="0" err="1">
                <a:solidFill>
                  <a:srgbClr val="BCBEC4"/>
                </a:solidFill>
                <a:effectLst/>
              </a:rPr>
              <a:t>randomIndex</a:t>
            </a:r>
            <a:r>
              <a:rPr lang="en-GB" sz="1600" dirty="0">
                <a:solidFill>
                  <a:srgbClr val="BCBEC4"/>
                </a:solidFill>
                <a:effectLst/>
              </a:rPr>
              <a:t> + </a:t>
            </a:r>
            <a:r>
              <a:rPr lang="en-GB" sz="1600" dirty="0">
                <a:solidFill>
                  <a:srgbClr val="2AACB8"/>
                </a:solidFill>
                <a:effectLst/>
              </a:rPr>
              <a:t>1</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store.removeAnimalIdx</a:t>
            </a:r>
            <a:r>
              <a:rPr lang="en-GB" sz="1600" dirty="0">
                <a:solidFill>
                  <a:srgbClr val="BCBEC4"/>
                </a:solidFill>
                <a:effectLst/>
              </a:rPr>
              <a:t>(</a:t>
            </a:r>
            <a:r>
              <a:rPr lang="en-GB" sz="1600" dirty="0" err="1">
                <a:solidFill>
                  <a:srgbClr val="BCBEC4"/>
                </a:solidFill>
                <a:effectLst/>
              </a:rPr>
              <a:t>randomIndex</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C77DBB"/>
                </a:solidFill>
                <a:effectLst/>
              </a:rPr>
              <a:t>output</a:t>
            </a:r>
            <a:r>
              <a:rPr lang="en-GB" sz="1600" dirty="0" err="1">
                <a:solidFill>
                  <a:srgbClr val="BCBEC4"/>
                </a:solidFill>
                <a:effectLst/>
              </a:rPr>
              <a:t>.printMessageNl</a:t>
            </a:r>
            <a:r>
              <a:rPr lang="en-GB" sz="1600" dirty="0">
                <a:solidFill>
                  <a:srgbClr val="BCBEC4"/>
                </a:solidFill>
                <a:effectLst/>
              </a:rPr>
              <a:t>(</a:t>
            </a:r>
            <a:r>
              <a:rPr lang="en-GB" sz="1600" dirty="0">
                <a:solidFill>
                  <a:srgbClr val="6AAB73"/>
                </a:solidFill>
                <a:effectLst/>
              </a:rPr>
              <a: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break</a:t>
            </a:r>
            <a:r>
              <a:rPr lang="en-GB" sz="1600" dirty="0">
                <a:solidFill>
                  <a:srgbClr val="BCBEC4"/>
                </a:solidFill>
              </a:rPr>
              <a:t>;</a:t>
            </a:r>
            <a:br>
              <a:rPr lang="en-GB" sz="1400" dirty="0">
                <a:solidFill>
                  <a:srgbClr val="BCBEC4"/>
                </a:solidFill>
                <a:effectLst/>
              </a:rPr>
            </a:br>
            <a:r>
              <a:rPr lang="en-GB" sz="1400" dirty="0">
                <a:solidFill>
                  <a:srgbClr val="BCBEC4"/>
                </a:solidFill>
                <a:effectLst/>
              </a:rPr>
              <a:t>    </a:t>
            </a:r>
          </a:p>
        </p:txBody>
      </p:sp>
      <p:sp>
        <p:nvSpPr>
          <p:cNvPr id="4" name="TextBox 3">
            <a:extLst>
              <a:ext uri="{FF2B5EF4-FFF2-40B4-BE49-F238E27FC236}">
                <a16:creationId xmlns:a16="http://schemas.microsoft.com/office/drawing/2014/main" id="{8B290ADA-D3DE-AF17-92D2-33758F3BCE15}"/>
              </a:ext>
            </a:extLst>
          </p:cNvPr>
          <p:cNvSpPr txBox="1"/>
          <p:nvPr/>
        </p:nvSpPr>
        <p:spPr>
          <a:xfrm>
            <a:off x="7839190" y="704255"/>
            <a:ext cx="3511987" cy="4278094"/>
          </a:xfrm>
          <a:prstGeom prst="rect">
            <a:avLst/>
          </a:prstGeom>
          <a:noFill/>
        </p:spPr>
        <p:txBody>
          <a:bodyPr wrap="none" rtlCol="0">
            <a:spAutoFit/>
          </a:bodyPr>
          <a:lstStyle/>
          <a:p>
            <a:r>
              <a:rPr lang="en-GB" sz="1600" dirty="0">
                <a:solidFill>
                  <a:srgbClr val="CF8E6D"/>
                </a:solidFill>
                <a:effectLst/>
              </a:rPr>
              <a:t>case </a:t>
            </a:r>
            <a:r>
              <a:rPr lang="en-GB" sz="1600" dirty="0">
                <a:solidFill>
                  <a:srgbClr val="2AACB8"/>
                </a:solidFill>
                <a:effectLst/>
              </a:rPr>
              <a:t>3</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C77DBB"/>
                </a:solidFill>
                <a:effectLst/>
              </a:rPr>
              <a:t>output</a:t>
            </a:r>
            <a:r>
              <a:rPr lang="en-GB" sz="1600" dirty="0" err="1">
                <a:solidFill>
                  <a:srgbClr val="BCBEC4"/>
                </a:solidFill>
                <a:effectLst/>
              </a:rPr>
              <a:t>.printStore</a:t>
            </a:r>
            <a:r>
              <a:rPr lang="en-GB" sz="1600" dirty="0">
                <a:solidFill>
                  <a:srgbClr val="BCBEC4"/>
                </a:solidFill>
                <a:effectLst/>
              </a:rPr>
              <a:t>(store);</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break</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case </a:t>
            </a:r>
            <a:r>
              <a:rPr lang="en-GB" sz="1600" dirty="0">
                <a:solidFill>
                  <a:srgbClr val="2AACB8"/>
                </a:solidFill>
                <a:effectLst/>
              </a:rPr>
              <a:t>4</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animal.totalWeight</a:t>
            </a:r>
            <a:r>
              <a:rPr lang="en-GB" sz="1600" dirty="0">
                <a:solidFill>
                  <a:srgbClr val="BCBEC4"/>
                </a:solidFill>
                <a:effectLst/>
              </a:rPr>
              <a:t>(animals);</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break</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case </a:t>
            </a:r>
            <a:r>
              <a:rPr lang="en-GB" sz="1600" dirty="0">
                <a:solidFill>
                  <a:srgbClr val="2AACB8"/>
                </a:solidFill>
                <a:effectLst/>
              </a:rPr>
              <a:t>5</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store.countAnimals</a:t>
            </a:r>
            <a:r>
              <a:rPr lang="en-GB" sz="1600" dirty="0">
                <a:solidFill>
                  <a:srgbClr val="BCBEC4"/>
                </a:solidFill>
                <a:effectLst/>
              </a:rPr>
              <a:t>(animals);</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break</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case </a:t>
            </a:r>
            <a:r>
              <a:rPr lang="en-GB" sz="1600" dirty="0">
                <a:solidFill>
                  <a:srgbClr val="2AACB8"/>
                </a:solidFill>
                <a:effectLst/>
              </a:rPr>
              <a:t>6</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animal.groupByBreed</a:t>
            </a:r>
            <a:r>
              <a:rPr lang="en-GB" sz="1600" dirty="0">
                <a:solidFill>
                  <a:srgbClr val="BCBEC4"/>
                </a:solidFill>
                <a:effectLst/>
              </a:rPr>
              <a:t>(animals);</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break</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case </a:t>
            </a:r>
            <a:r>
              <a:rPr lang="en-GB" sz="1600" dirty="0">
                <a:solidFill>
                  <a:srgbClr val="2AACB8"/>
                </a:solidFill>
                <a:effectLst/>
              </a:rPr>
              <a:t>7</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System.</a:t>
            </a:r>
            <a:r>
              <a:rPr lang="en-GB" sz="1600" i="1" dirty="0" err="1">
                <a:solidFill>
                  <a:srgbClr val="BCBEC4"/>
                </a:solidFill>
                <a:effectLst/>
              </a:rPr>
              <a:t>exit</a:t>
            </a:r>
            <a:r>
              <a:rPr lang="en-GB" sz="1600" dirty="0">
                <a:solidFill>
                  <a:srgbClr val="BCBEC4"/>
                </a:solidFill>
                <a:effectLst/>
              </a:rPr>
              <a:t>(</a:t>
            </a:r>
            <a:r>
              <a:rPr lang="en-GB" sz="1600" dirty="0">
                <a:solidFill>
                  <a:srgbClr val="2AACB8"/>
                </a:solidFill>
                <a:effectLst/>
              </a:rPr>
              <a:t>0</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break</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a:t>
            </a:r>
            <a:endParaRPr lang="en-RO" sz="1600" dirty="0"/>
          </a:p>
        </p:txBody>
      </p:sp>
    </p:spTree>
    <p:extLst>
      <p:ext uri="{BB962C8B-B14F-4D97-AF65-F5344CB8AC3E}">
        <p14:creationId xmlns:p14="http://schemas.microsoft.com/office/powerpoint/2010/main" val="215772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AABE3-5D26-7C6A-FF43-AEE43BEA28E3}"/>
              </a:ext>
            </a:extLst>
          </p:cNvPr>
          <p:cNvSpPr>
            <a:spLocks noGrp="1"/>
          </p:cNvSpPr>
          <p:nvPr>
            <p:ph type="title"/>
          </p:nvPr>
        </p:nvSpPr>
        <p:spPr>
          <a:xfrm>
            <a:off x="1071546" y="474189"/>
            <a:ext cx="9601200" cy="1141251"/>
          </a:xfrm>
        </p:spPr>
        <p:txBody>
          <a:bodyPr>
            <a:normAutofit fontScale="90000"/>
          </a:bodyPr>
          <a:lstStyle/>
          <a:p>
            <a:pPr>
              <a:lnSpc>
                <a:spcPct val="100000"/>
              </a:lnSpc>
            </a:pPr>
            <a:r>
              <a:rPr lang="en-GB" sz="1800" dirty="0">
                <a:latin typeface="Sathu" pitchFamily="2" charset="-34"/>
                <a:cs typeface="Sathu" pitchFamily="2" charset="-34"/>
              </a:rPr>
              <a:t>3. Create an exception class, that can be thrown when the functionality of the application reaches</a:t>
            </a:r>
            <a:br>
              <a:rPr lang="en-GB" sz="1800" dirty="0">
                <a:latin typeface="Sathu" pitchFamily="2" charset="-34"/>
                <a:cs typeface="Sathu" pitchFamily="2" charset="-34"/>
              </a:rPr>
            </a:br>
            <a:r>
              <a:rPr lang="en-GB" sz="1800" dirty="0">
                <a:latin typeface="Sathu" pitchFamily="2" charset="-34"/>
                <a:cs typeface="Sathu" pitchFamily="2" charset="-34"/>
              </a:rPr>
              <a:t>an exceptional state (situation). For example, an object with the same name exists in the</a:t>
            </a:r>
            <a:br>
              <a:rPr lang="en-GB" sz="1800" dirty="0">
                <a:latin typeface="Sathu" pitchFamily="2" charset="-34"/>
                <a:cs typeface="Sathu" pitchFamily="2" charset="-34"/>
              </a:rPr>
            </a:br>
            <a:r>
              <a:rPr lang="en-GB" sz="1800" dirty="0">
                <a:latin typeface="Sathu" pitchFamily="2" charset="-34"/>
                <a:cs typeface="Sathu" pitchFamily="2" charset="-34"/>
              </a:rPr>
              <a:t>program already. When this exception is encountered, the program should handle the situation</a:t>
            </a:r>
            <a:br>
              <a:rPr lang="en-GB" sz="1800" dirty="0">
                <a:latin typeface="Sathu" pitchFamily="2" charset="-34"/>
                <a:cs typeface="Sathu" pitchFamily="2" charset="-34"/>
              </a:rPr>
            </a:br>
            <a:r>
              <a:rPr lang="en-GB" sz="1800" dirty="0">
                <a:latin typeface="Sathu" pitchFamily="2" charset="-34"/>
                <a:cs typeface="Sathu" pitchFamily="2" charset="-34"/>
              </a:rPr>
              <a:t>and have a backup plan for the user.</a:t>
            </a:r>
            <a:endParaRPr lang="en-RO" sz="1800" dirty="0">
              <a:latin typeface="Sathu" pitchFamily="2" charset="-34"/>
              <a:cs typeface="Sathu" pitchFamily="2" charset="-34"/>
            </a:endParaRPr>
          </a:p>
        </p:txBody>
      </p:sp>
      <p:sp>
        <p:nvSpPr>
          <p:cNvPr id="3" name="TextBox 2">
            <a:extLst>
              <a:ext uri="{FF2B5EF4-FFF2-40B4-BE49-F238E27FC236}">
                <a16:creationId xmlns:a16="http://schemas.microsoft.com/office/drawing/2014/main" id="{98361548-1013-C513-7819-09678C48948E}"/>
              </a:ext>
            </a:extLst>
          </p:cNvPr>
          <p:cNvSpPr txBox="1"/>
          <p:nvPr/>
        </p:nvSpPr>
        <p:spPr>
          <a:xfrm>
            <a:off x="827688" y="1599247"/>
            <a:ext cx="5044458" cy="1477328"/>
          </a:xfrm>
          <a:prstGeom prst="rect">
            <a:avLst/>
          </a:prstGeom>
          <a:solidFill>
            <a:schemeClr val="tx1"/>
          </a:solidFill>
        </p:spPr>
        <p:txBody>
          <a:bodyPr wrap="none" rtlCol="0">
            <a:spAutoFit/>
          </a:bodyPr>
          <a:lstStyle/>
          <a:p>
            <a:r>
              <a:rPr lang="en-GB" dirty="0">
                <a:solidFill>
                  <a:srgbClr val="CF8E6D"/>
                </a:solidFill>
                <a:effectLst/>
              </a:rPr>
              <a:t>public class </a:t>
            </a:r>
            <a:r>
              <a:rPr lang="en-GB" dirty="0" err="1">
                <a:solidFill>
                  <a:srgbClr val="BCBEC4"/>
                </a:solidFill>
                <a:effectLst/>
              </a:rPr>
              <a:t>InvalidPersonAge</a:t>
            </a:r>
            <a:r>
              <a:rPr lang="en-GB" dirty="0">
                <a:solidFill>
                  <a:srgbClr val="BCBEC4"/>
                </a:solidFill>
                <a:effectLst/>
              </a:rPr>
              <a:t> </a:t>
            </a:r>
            <a:r>
              <a:rPr lang="en-GB" dirty="0">
                <a:solidFill>
                  <a:srgbClr val="CF8E6D"/>
                </a:solidFill>
                <a:effectLst/>
              </a:rPr>
              <a:t>extends </a:t>
            </a:r>
            <a:r>
              <a:rPr lang="en-GB" dirty="0">
                <a:solidFill>
                  <a:srgbClr val="BCBEC4"/>
                </a:solidFill>
                <a:effectLst/>
              </a:rPr>
              <a:t>Throwable {</a:t>
            </a:r>
            <a:br>
              <a:rPr lang="en-GB" dirty="0">
                <a:solidFill>
                  <a:srgbClr val="BCBEC4"/>
                </a:solidFill>
                <a:effectLst/>
              </a:rPr>
            </a:br>
            <a:r>
              <a:rPr lang="en-GB" dirty="0">
                <a:solidFill>
                  <a:srgbClr val="BCBEC4"/>
                </a:solidFill>
                <a:effectLst/>
              </a:rPr>
              <a:t>    </a:t>
            </a:r>
            <a:r>
              <a:rPr lang="en-GB" dirty="0">
                <a:solidFill>
                  <a:srgbClr val="CF8E6D"/>
                </a:solidFill>
                <a:effectLst/>
              </a:rPr>
              <a:t>public </a:t>
            </a:r>
            <a:r>
              <a:rPr lang="en-GB" dirty="0" err="1">
                <a:solidFill>
                  <a:srgbClr val="56A8F5"/>
                </a:solidFill>
                <a:effectLst/>
              </a:rPr>
              <a:t>InvalidPersonAge</a:t>
            </a:r>
            <a:r>
              <a:rPr lang="en-GB" dirty="0">
                <a:solidFill>
                  <a:srgbClr val="BCBEC4"/>
                </a:solidFill>
                <a:effectLst/>
              </a:rPr>
              <a:t>(String message){</a:t>
            </a:r>
            <a:br>
              <a:rPr lang="en-GB" dirty="0">
                <a:solidFill>
                  <a:srgbClr val="BCBEC4"/>
                </a:solidFill>
                <a:effectLst/>
              </a:rPr>
            </a:br>
            <a:r>
              <a:rPr lang="en-GB" dirty="0">
                <a:solidFill>
                  <a:srgbClr val="BCBEC4"/>
                </a:solidFill>
                <a:effectLst/>
              </a:rPr>
              <a:t>        </a:t>
            </a:r>
            <a:r>
              <a:rPr lang="en-GB" dirty="0">
                <a:solidFill>
                  <a:srgbClr val="CF8E6D"/>
                </a:solidFill>
                <a:effectLst/>
              </a:rPr>
              <a:t>super</a:t>
            </a:r>
            <a:r>
              <a:rPr lang="en-GB" dirty="0">
                <a:solidFill>
                  <a:srgbClr val="BCBEC4"/>
                </a:solidFill>
                <a:effectLst/>
              </a:rPr>
              <a:t>(message);</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a:t>
            </a:r>
          </a:p>
        </p:txBody>
      </p:sp>
      <p:sp>
        <p:nvSpPr>
          <p:cNvPr id="4" name="TextBox 3">
            <a:extLst>
              <a:ext uri="{FF2B5EF4-FFF2-40B4-BE49-F238E27FC236}">
                <a16:creationId xmlns:a16="http://schemas.microsoft.com/office/drawing/2014/main" id="{A767DBDC-BEB2-1791-7EE3-69F7195CCDA6}"/>
              </a:ext>
            </a:extLst>
          </p:cNvPr>
          <p:cNvSpPr txBox="1"/>
          <p:nvPr/>
        </p:nvSpPr>
        <p:spPr>
          <a:xfrm>
            <a:off x="6761832" y="4208472"/>
            <a:ext cx="5280548" cy="1477328"/>
          </a:xfrm>
          <a:prstGeom prst="rect">
            <a:avLst/>
          </a:prstGeom>
          <a:solidFill>
            <a:schemeClr val="tx1"/>
          </a:solidFill>
        </p:spPr>
        <p:txBody>
          <a:bodyPr wrap="none" rtlCol="0">
            <a:spAutoFit/>
          </a:bodyPr>
          <a:lstStyle/>
          <a:p>
            <a:r>
              <a:rPr lang="en-GB" dirty="0">
                <a:solidFill>
                  <a:srgbClr val="CF8E6D"/>
                </a:solidFill>
                <a:effectLst/>
              </a:rPr>
              <a:t>public class </a:t>
            </a:r>
            <a:r>
              <a:rPr lang="en-GB" dirty="0" err="1">
                <a:solidFill>
                  <a:srgbClr val="BCBEC4"/>
                </a:solidFill>
                <a:effectLst/>
              </a:rPr>
              <a:t>InvalidAnimalWeight</a:t>
            </a:r>
            <a:r>
              <a:rPr lang="en-GB" dirty="0">
                <a:solidFill>
                  <a:srgbClr val="BCBEC4"/>
                </a:solidFill>
                <a:effectLst/>
              </a:rPr>
              <a:t> </a:t>
            </a:r>
            <a:r>
              <a:rPr lang="en-GB" dirty="0">
                <a:solidFill>
                  <a:srgbClr val="CF8E6D"/>
                </a:solidFill>
                <a:effectLst/>
              </a:rPr>
              <a:t>extends </a:t>
            </a:r>
            <a:r>
              <a:rPr lang="en-GB" dirty="0">
                <a:solidFill>
                  <a:srgbClr val="BCBEC4"/>
                </a:solidFill>
                <a:effectLst/>
              </a:rPr>
              <a:t>Throwable{</a:t>
            </a:r>
            <a:br>
              <a:rPr lang="en-GB" dirty="0">
                <a:solidFill>
                  <a:srgbClr val="BCBEC4"/>
                </a:solidFill>
                <a:effectLst/>
              </a:rPr>
            </a:br>
            <a:r>
              <a:rPr lang="en-GB" dirty="0">
                <a:solidFill>
                  <a:srgbClr val="BCBEC4"/>
                </a:solidFill>
                <a:effectLst/>
              </a:rPr>
              <a:t>    </a:t>
            </a:r>
            <a:r>
              <a:rPr lang="en-GB" dirty="0">
                <a:solidFill>
                  <a:srgbClr val="CF8E6D"/>
                </a:solidFill>
                <a:effectLst/>
              </a:rPr>
              <a:t>public </a:t>
            </a:r>
            <a:r>
              <a:rPr lang="en-GB" dirty="0" err="1">
                <a:solidFill>
                  <a:srgbClr val="56A8F5"/>
                </a:solidFill>
                <a:effectLst/>
              </a:rPr>
              <a:t>InvalidAnimalWeight</a:t>
            </a:r>
            <a:r>
              <a:rPr lang="en-GB" dirty="0">
                <a:solidFill>
                  <a:srgbClr val="BCBEC4"/>
                </a:solidFill>
                <a:effectLst/>
              </a:rPr>
              <a:t>(String message){</a:t>
            </a:r>
            <a:br>
              <a:rPr lang="en-GB" dirty="0">
                <a:solidFill>
                  <a:srgbClr val="BCBEC4"/>
                </a:solidFill>
                <a:effectLst/>
              </a:rPr>
            </a:br>
            <a:r>
              <a:rPr lang="en-GB" dirty="0">
                <a:solidFill>
                  <a:srgbClr val="BCBEC4"/>
                </a:solidFill>
                <a:effectLst/>
              </a:rPr>
              <a:t>        </a:t>
            </a:r>
            <a:r>
              <a:rPr lang="en-GB" dirty="0">
                <a:solidFill>
                  <a:srgbClr val="CF8E6D"/>
                </a:solidFill>
                <a:effectLst/>
              </a:rPr>
              <a:t>super</a:t>
            </a:r>
            <a:r>
              <a:rPr lang="en-GB" dirty="0">
                <a:solidFill>
                  <a:srgbClr val="BCBEC4"/>
                </a:solidFill>
                <a:effectLst/>
              </a:rPr>
              <a:t>(message);</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a:t>
            </a:r>
          </a:p>
        </p:txBody>
      </p:sp>
      <p:sp>
        <p:nvSpPr>
          <p:cNvPr id="5" name="TextBox 4">
            <a:extLst>
              <a:ext uri="{FF2B5EF4-FFF2-40B4-BE49-F238E27FC236}">
                <a16:creationId xmlns:a16="http://schemas.microsoft.com/office/drawing/2014/main" id="{9E7CA709-30B9-F9BA-CCF5-A05B762F1541}"/>
              </a:ext>
            </a:extLst>
          </p:cNvPr>
          <p:cNvSpPr txBox="1"/>
          <p:nvPr/>
        </p:nvSpPr>
        <p:spPr>
          <a:xfrm>
            <a:off x="4811281" y="5766935"/>
            <a:ext cx="7235827" cy="923330"/>
          </a:xfrm>
          <a:prstGeom prst="rect">
            <a:avLst/>
          </a:prstGeom>
          <a:solidFill>
            <a:schemeClr val="tx1"/>
          </a:solidFill>
        </p:spPr>
        <p:txBody>
          <a:bodyPr wrap="none" rtlCol="0">
            <a:spAutoFit/>
          </a:bodyPr>
          <a:lstStyle/>
          <a:p>
            <a:r>
              <a:rPr lang="en-GB" dirty="0">
                <a:solidFill>
                  <a:srgbClr val="CF8E6D"/>
                </a:solidFill>
                <a:effectLst/>
              </a:rPr>
              <a:t>public void </a:t>
            </a:r>
            <a:r>
              <a:rPr lang="en-GB" dirty="0" err="1">
                <a:solidFill>
                  <a:srgbClr val="56A8F5"/>
                </a:solidFill>
                <a:effectLst/>
              </a:rPr>
              <a:t>checkWeight</a:t>
            </a:r>
            <a:r>
              <a:rPr lang="en-GB" dirty="0">
                <a:solidFill>
                  <a:srgbClr val="BCBEC4"/>
                </a:solidFill>
                <a:effectLst/>
              </a:rPr>
              <a:t>() </a:t>
            </a:r>
            <a:r>
              <a:rPr lang="en-GB" dirty="0">
                <a:solidFill>
                  <a:srgbClr val="CF8E6D"/>
                </a:solidFill>
                <a:effectLst/>
              </a:rPr>
              <a:t>throws </a:t>
            </a:r>
            <a:r>
              <a:rPr lang="en-GB" dirty="0" err="1">
                <a:solidFill>
                  <a:srgbClr val="BCBEC4"/>
                </a:solidFill>
                <a:effectLst/>
              </a:rPr>
              <a:t>InvalidAnimalWeight</a:t>
            </a: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F8E6D"/>
                </a:solidFill>
                <a:effectLst/>
              </a:rPr>
              <a:t>if</a:t>
            </a:r>
            <a:r>
              <a:rPr lang="en-GB" dirty="0">
                <a:solidFill>
                  <a:srgbClr val="BCBEC4"/>
                </a:solidFill>
                <a:effectLst/>
              </a:rPr>
              <a:t>(</a:t>
            </a:r>
            <a:r>
              <a:rPr lang="en-GB" dirty="0" err="1">
                <a:solidFill>
                  <a:srgbClr val="CF8E6D"/>
                </a:solidFill>
                <a:effectLst/>
              </a:rPr>
              <a:t>this</a:t>
            </a:r>
            <a:r>
              <a:rPr lang="en-GB" dirty="0" err="1">
                <a:solidFill>
                  <a:srgbClr val="BCBEC4"/>
                </a:solidFill>
                <a:effectLst/>
              </a:rPr>
              <a:t>.</a:t>
            </a:r>
            <a:r>
              <a:rPr lang="en-GB" dirty="0" err="1">
                <a:solidFill>
                  <a:srgbClr val="C77DBB"/>
                </a:solidFill>
                <a:effectLst/>
              </a:rPr>
              <a:t>weight</a:t>
            </a:r>
            <a:r>
              <a:rPr lang="en-GB" dirty="0">
                <a:solidFill>
                  <a:srgbClr val="C77DBB"/>
                </a:solidFill>
                <a:effectLst/>
              </a:rPr>
              <a:t> </a:t>
            </a:r>
            <a:r>
              <a:rPr lang="en-GB" dirty="0">
                <a:solidFill>
                  <a:srgbClr val="BCBEC4"/>
                </a:solidFill>
                <a:effectLst/>
              </a:rPr>
              <a:t>&gt; </a:t>
            </a:r>
            <a:r>
              <a:rPr lang="en-GB" dirty="0">
                <a:solidFill>
                  <a:srgbClr val="2AACB8"/>
                </a:solidFill>
                <a:effectLst/>
              </a:rPr>
              <a:t>7000</a:t>
            </a:r>
            <a:r>
              <a:rPr lang="en-GB" dirty="0">
                <a:solidFill>
                  <a:srgbClr val="BCBEC4"/>
                </a:solidFill>
                <a:effectLst/>
              </a:rPr>
              <a:t>) </a:t>
            </a:r>
            <a:r>
              <a:rPr lang="en-GB" dirty="0">
                <a:solidFill>
                  <a:srgbClr val="CF8E6D"/>
                </a:solidFill>
                <a:effectLst/>
              </a:rPr>
              <a:t>throw new </a:t>
            </a:r>
            <a:r>
              <a:rPr lang="en-GB" dirty="0" err="1">
                <a:solidFill>
                  <a:srgbClr val="BCBEC4"/>
                </a:solidFill>
                <a:effectLst/>
              </a:rPr>
              <a:t>InvalidAnimalWeight</a:t>
            </a:r>
            <a:r>
              <a:rPr lang="en-GB" dirty="0">
                <a:solidFill>
                  <a:srgbClr val="BCBEC4"/>
                </a:solidFill>
                <a:effectLst/>
              </a:rPr>
              <a:t>(</a:t>
            </a:r>
            <a:r>
              <a:rPr lang="en-GB" dirty="0">
                <a:solidFill>
                  <a:srgbClr val="6AAB73"/>
                </a:solidFill>
                <a:effectLst/>
              </a:rPr>
              <a:t>"Invalid weight"</a:t>
            </a:r>
            <a:r>
              <a:rPr lang="en-GB" dirty="0">
                <a:solidFill>
                  <a:srgbClr val="BCBEC4"/>
                </a:solidFill>
                <a:effectLst/>
              </a:rPr>
              <a:t>);</a:t>
            </a:r>
            <a:br>
              <a:rPr lang="en-GB" dirty="0">
                <a:solidFill>
                  <a:srgbClr val="BCBEC4"/>
                </a:solidFill>
                <a:effectLst/>
              </a:rPr>
            </a:br>
            <a:r>
              <a:rPr lang="en-GB" dirty="0">
                <a:solidFill>
                  <a:srgbClr val="BCBEC4"/>
                </a:solidFill>
                <a:effectLst/>
              </a:rPr>
              <a:t>}</a:t>
            </a:r>
          </a:p>
        </p:txBody>
      </p:sp>
      <p:sp>
        <p:nvSpPr>
          <p:cNvPr id="6" name="TextBox 5">
            <a:extLst>
              <a:ext uri="{FF2B5EF4-FFF2-40B4-BE49-F238E27FC236}">
                <a16:creationId xmlns:a16="http://schemas.microsoft.com/office/drawing/2014/main" id="{3FF2C4DD-ECE5-7B82-3EC9-06B4314E1C63}"/>
              </a:ext>
            </a:extLst>
          </p:cNvPr>
          <p:cNvSpPr txBox="1"/>
          <p:nvPr/>
        </p:nvSpPr>
        <p:spPr>
          <a:xfrm>
            <a:off x="827688" y="3157710"/>
            <a:ext cx="6116098" cy="923330"/>
          </a:xfrm>
          <a:prstGeom prst="rect">
            <a:avLst/>
          </a:prstGeom>
          <a:solidFill>
            <a:schemeClr val="tx1"/>
          </a:solidFill>
        </p:spPr>
        <p:txBody>
          <a:bodyPr wrap="none" rtlCol="0">
            <a:spAutoFit/>
          </a:bodyPr>
          <a:lstStyle/>
          <a:p>
            <a:r>
              <a:rPr lang="en-GB" dirty="0">
                <a:solidFill>
                  <a:srgbClr val="CF8E6D"/>
                </a:solidFill>
                <a:effectLst/>
              </a:rPr>
              <a:t>public void </a:t>
            </a:r>
            <a:r>
              <a:rPr lang="en-GB" dirty="0" err="1">
                <a:solidFill>
                  <a:srgbClr val="56A8F5"/>
                </a:solidFill>
                <a:effectLst/>
              </a:rPr>
              <a:t>checkAge</a:t>
            </a:r>
            <a:r>
              <a:rPr lang="en-GB" dirty="0">
                <a:solidFill>
                  <a:srgbClr val="BCBEC4"/>
                </a:solidFill>
                <a:effectLst/>
              </a:rPr>
              <a:t>() </a:t>
            </a:r>
            <a:r>
              <a:rPr lang="en-GB" dirty="0">
                <a:solidFill>
                  <a:srgbClr val="CF8E6D"/>
                </a:solidFill>
                <a:effectLst/>
              </a:rPr>
              <a:t>throws </a:t>
            </a:r>
            <a:r>
              <a:rPr lang="en-GB" dirty="0" err="1">
                <a:solidFill>
                  <a:srgbClr val="BCBEC4"/>
                </a:solidFill>
                <a:effectLst/>
              </a:rPr>
              <a:t>InvalidPersonAge</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F8E6D"/>
                </a:solidFill>
                <a:effectLst/>
              </a:rPr>
              <a:t>if</a:t>
            </a:r>
            <a:r>
              <a:rPr lang="en-GB" dirty="0">
                <a:solidFill>
                  <a:srgbClr val="BCBEC4"/>
                </a:solidFill>
                <a:effectLst/>
              </a:rPr>
              <a:t>(</a:t>
            </a:r>
            <a:r>
              <a:rPr lang="en-GB" dirty="0" err="1">
                <a:solidFill>
                  <a:srgbClr val="CF8E6D"/>
                </a:solidFill>
                <a:effectLst/>
              </a:rPr>
              <a:t>this</a:t>
            </a:r>
            <a:r>
              <a:rPr lang="en-GB" dirty="0" err="1">
                <a:solidFill>
                  <a:srgbClr val="BCBEC4"/>
                </a:solidFill>
                <a:effectLst/>
              </a:rPr>
              <a:t>.</a:t>
            </a:r>
            <a:r>
              <a:rPr lang="en-GB" dirty="0" err="1">
                <a:solidFill>
                  <a:srgbClr val="C77DBB"/>
                </a:solidFill>
                <a:effectLst/>
              </a:rPr>
              <a:t>age</a:t>
            </a:r>
            <a:r>
              <a:rPr lang="en-GB" dirty="0">
                <a:solidFill>
                  <a:srgbClr val="C77DBB"/>
                </a:solidFill>
                <a:effectLst/>
              </a:rPr>
              <a:t> </a:t>
            </a:r>
            <a:r>
              <a:rPr lang="en-GB" dirty="0">
                <a:solidFill>
                  <a:srgbClr val="BCBEC4"/>
                </a:solidFill>
                <a:effectLst/>
              </a:rPr>
              <a:t>&lt; </a:t>
            </a:r>
            <a:r>
              <a:rPr lang="en-GB" dirty="0">
                <a:solidFill>
                  <a:srgbClr val="2AACB8"/>
                </a:solidFill>
                <a:effectLst/>
              </a:rPr>
              <a:t>18</a:t>
            </a:r>
            <a:r>
              <a:rPr lang="en-GB" dirty="0">
                <a:solidFill>
                  <a:srgbClr val="BCBEC4"/>
                </a:solidFill>
                <a:effectLst/>
              </a:rPr>
              <a:t>) </a:t>
            </a:r>
            <a:r>
              <a:rPr lang="en-GB" dirty="0">
                <a:solidFill>
                  <a:srgbClr val="CF8E6D"/>
                </a:solidFill>
                <a:effectLst/>
              </a:rPr>
              <a:t>throw new </a:t>
            </a:r>
            <a:r>
              <a:rPr lang="en-GB" dirty="0" err="1">
                <a:solidFill>
                  <a:srgbClr val="BCBEC4"/>
                </a:solidFill>
                <a:effectLst/>
              </a:rPr>
              <a:t>InvalidPersonAge</a:t>
            </a:r>
            <a:r>
              <a:rPr lang="en-GB" dirty="0">
                <a:solidFill>
                  <a:srgbClr val="BCBEC4"/>
                </a:solidFill>
                <a:effectLst/>
              </a:rPr>
              <a:t>(</a:t>
            </a:r>
            <a:r>
              <a:rPr lang="en-GB" dirty="0">
                <a:solidFill>
                  <a:srgbClr val="6AAB73"/>
                </a:solidFill>
                <a:effectLst/>
              </a:rPr>
              <a:t>"Invalid age"</a:t>
            </a:r>
            <a:r>
              <a:rPr lang="en-GB" dirty="0">
                <a:solidFill>
                  <a:srgbClr val="BCBEC4"/>
                </a:solidFill>
                <a:effectLst/>
              </a:rPr>
              <a:t>);</a:t>
            </a:r>
            <a:br>
              <a:rPr lang="en-GB" dirty="0">
                <a:solidFill>
                  <a:srgbClr val="BCBEC4"/>
                </a:solidFill>
                <a:effectLst/>
              </a:rPr>
            </a:br>
            <a:r>
              <a:rPr lang="en-GB" dirty="0">
                <a:solidFill>
                  <a:srgbClr val="BCBEC4"/>
                </a:solidFill>
                <a:effectLst/>
              </a:rPr>
              <a:t>}</a:t>
            </a:r>
          </a:p>
        </p:txBody>
      </p:sp>
    </p:spTree>
    <p:extLst>
      <p:ext uri="{BB962C8B-B14F-4D97-AF65-F5344CB8AC3E}">
        <p14:creationId xmlns:p14="http://schemas.microsoft.com/office/powerpoint/2010/main" val="1954370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9EF5B-2F42-65FA-A747-4B14F40AB2D2}"/>
              </a:ext>
            </a:extLst>
          </p:cNvPr>
          <p:cNvSpPr>
            <a:spLocks noGrp="1"/>
          </p:cNvSpPr>
          <p:nvPr>
            <p:ph type="title"/>
          </p:nvPr>
        </p:nvSpPr>
        <p:spPr>
          <a:xfrm>
            <a:off x="449943" y="508000"/>
            <a:ext cx="7126795" cy="2107583"/>
          </a:xfrm>
        </p:spPr>
        <p:txBody>
          <a:bodyPr/>
          <a:lstStyle/>
          <a:p>
            <a:r>
              <a:rPr lang="en-RO" u="sng" dirty="0">
                <a:latin typeface="Baskerville Old Face" panose="02020602080505020303" pitchFamily="18" charset="77"/>
              </a:rPr>
              <a:t>Final</a:t>
            </a:r>
            <a:r>
              <a:rPr lang="en-RO" dirty="0">
                <a:latin typeface="Baskerville Old Face" panose="02020602080505020303" pitchFamily="18" charset="77"/>
              </a:rPr>
              <a:t> project requirments:</a:t>
            </a:r>
          </a:p>
        </p:txBody>
      </p:sp>
    </p:spTree>
    <p:extLst>
      <p:ext uri="{BB962C8B-B14F-4D97-AF65-F5344CB8AC3E}">
        <p14:creationId xmlns:p14="http://schemas.microsoft.com/office/powerpoint/2010/main" val="3545303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8BE8D-E485-3330-318C-51D130F1ECC7}"/>
              </a:ext>
            </a:extLst>
          </p:cNvPr>
          <p:cNvSpPr>
            <a:spLocks noGrp="1"/>
          </p:cNvSpPr>
          <p:nvPr>
            <p:ph type="title"/>
          </p:nvPr>
        </p:nvSpPr>
        <p:spPr>
          <a:xfrm>
            <a:off x="947853" y="284522"/>
            <a:ext cx="9601200" cy="934678"/>
          </a:xfrm>
        </p:spPr>
        <p:txBody>
          <a:bodyPr>
            <a:noAutofit/>
          </a:bodyPr>
          <a:lstStyle/>
          <a:p>
            <a:r>
              <a:rPr lang="en-GB" sz="3200" b="0" i="0" u="none" strike="noStrike" dirty="0">
                <a:effectLst/>
                <a:latin typeface="Baskerville Old Face" panose="02020602080505020303" pitchFamily="18" charset="77"/>
              </a:rPr>
              <a:t>Create at least one test case (unit test) for each constructor and at least 3 test cases that check functionality.</a:t>
            </a:r>
            <a:endParaRPr lang="en-RO" sz="3200" dirty="0">
              <a:latin typeface="Baskerville Old Face" panose="02020602080505020303" pitchFamily="18" charset="77"/>
            </a:endParaRPr>
          </a:p>
        </p:txBody>
      </p:sp>
      <p:sp>
        <p:nvSpPr>
          <p:cNvPr id="3" name="TextBox 2">
            <a:extLst>
              <a:ext uri="{FF2B5EF4-FFF2-40B4-BE49-F238E27FC236}">
                <a16:creationId xmlns:a16="http://schemas.microsoft.com/office/drawing/2014/main" id="{A3D9C2F2-58CE-DBF9-B03C-E9A21930D02C}"/>
              </a:ext>
            </a:extLst>
          </p:cNvPr>
          <p:cNvSpPr txBox="1"/>
          <p:nvPr/>
        </p:nvSpPr>
        <p:spPr>
          <a:xfrm>
            <a:off x="1001512" y="1770422"/>
            <a:ext cx="4746941" cy="4616648"/>
          </a:xfrm>
          <a:prstGeom prst="rect">
            <a:avLst/>
          </a:prstGeom>
          <a:solidFill>
            <a:schemeClr val="tx2"/>
          </a:solidFill>
        </p:spPr>
        <p:txBody>
          <a:bodyPr wrap="none" rtlCol="0">
            <a:spAutoFit/>
          </a:bodyPr>
          <a:lstStyle/>
          <a:p>
            <a:r>
              <a:rPr lang="en-GB" sz="1400" dirty="0">
                <a:solidFill>
                  <a:srgbClr val="CF8E6D"/>
                </a:solidFill>
                <a:effectLst/>
              </a:rPr>
              <a:t>import </a:t>
            </a:r>
            <a:r>
              <a:rPr lang="en-GB" sz="1400" dirty="0" err="1">
                <a:solidFill>
                  <a:srgbClr val="BCBEC4"/>
                </a:solidFill>
                <a:effectLst/>
              </a:rPr>
              <a:t>org.</a:t>
            </a:r>
            <a:r>
              <a:rPr lang="en-GB" sz="1400" dirty="0" err="1">
                <a:solidFill>
                  <a:srgbClr val="BCBEC4"/>
                </a:solidFill>
                <a:effectLst/>
                <a:highlight>
                  <a:srgbClr val="000000"/>
                </a:highlight>
              </a:rPr>
              <a:t>junit.jupiter.api</a:t>
            </a:r>
            <a:r>
              <a:rPr lang="en-GB" sz="1400" dirty="0" err="1">
                <a:solidFill>
                  <a:srgbClr val="BCBEC4"/>
                </a:solidFill>
                <a:effectLst/>
              </a:rPr>
              <a:t>.</a:t>
            </a:r>
            <a:r>
              <a:rPr lang="en-GB" sz="1400" dirty="0" err="1">
                <a:solidFill>
                  <a:srgbClr val="B3AE60"/>
                </a:solidFill>
                <a:effectLst/>
              </a:rPr>
              <a:t>Test</a:t>
            </a:r>
            <a:r>
              <a:rPr lang="en-GB" sz="1400" dirty="0">
                <a:solidFill>
                  <a:srgbClr val="BCBEC4"/>
                </a:solidFill>
                <a:effectLst/>
              </a:rPr>
              <a:t>;</a:t>
            </a:r>
            <a:br>
              <a:rPr lang="en-GB" sz="1400" dirty="0">
                <a:solidFill>
                  <a:srgbClr val="BCBEC4"/>
                </a:solidFill>
                <a:effectLst/>
              </a:rPr>
            </a:br>
            <a:r>
              <a:rPr lang="en-GB" sz="1400" dirty="0">
                <a:solidFill>
                  <a:srgbClr val="CF8E6D"/>
                </a:solidFill>
                <a:effectLst/>
              </a:rPr>
              <a:t>import static </a:t>
            </a:r>
            <a:r>
              <a:rPr lang="en-GB" sz="1400" dirty="0" err="1">
                <a:solidFill>
                  <a:srgbClr val="BCBEC4"/>
                </a:solidFill>
                <a:effectLst/>
              </a:rPr>
              <a:t>org.junit.jupiter.api.Assertions</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CF8E6D"/>
                </a:solidFill>
                <a:effectLst/>
              </a:rPr>
              <a:t>class </a:t>
            </a:r>
            <a:r>
              <a:rPr lang="en-GB" sz="1400" dirty="0" err="1">
                <a:solidFill>
                  <a:srgbClr val="BCBEC4"/>
                </a:solidFill>
                <a:effectLst/>
              </a:rPr>
              <a:t>AnimalTest</a:t>
            </a: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r>
              <a:rPr lang="en-GB" sz="1400" dirty="0">
                <a:solidFill>
                  <a:srgbClr val="B3AE60"/>
                </a:solidFill>
                <a:effectLst/>
              </a:rPr>
              <a:t>@Test</a:t>
            </a:r>
            <a:br>
              <a:rPr lang="en-GB" sz="1400" dirty="0">
                <a:solidFill>
                  <a:srgbClr val="B3AE60"/>
                </a:solidFill>
                <a:effectLst/>
              </a:rPr>
            </a:br>
            <a:r>
              <a:rPr lang="en-GB" sz="1400" dirty="0">
                <a:solidFill>
                  <a:srgbClr val="B3AE60"/>
                </a:solidFill>
                <a:effectLst/>
              </a:rPr>
              <a:t>    </a:t>
            </a:r>
            <a:r>
              <a:rPr lang="en-GB" sz="1400" dirty="0">
                <a:solidFill>
                  <a:srgbClr val="CF8E6D"/>
                </a:solidFill>
                <a:effectLst/>
              </a:rPr>
              <a:t>public void </a:t>
            </a:r>
            <a:r>
              <a:rPr lang="en-GB" sz="1400" dirty="0" err="1">
                <a:solidFill>
                  <a:srgbClr val="56A8F5"/>
                </a:solidFill>
                <a:effectLst/>
              </a:rPr>
              <a:t>testAnimalConstructor</a:t>
            </a: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Animal animal = </a:t>
            </a:r>
            <a:r>
              <a:rPr lang="en-GB" sz="1400" dirty="0">
                <a:solidFill>
                  <a:srgbClr val="CF8E6D"/>
                </a:solidFill>
                <a:effectLst/>
              </a:rPr>
              <a:t>new </a:t>
            </a:r>
            <a:r>
              <a:rPr lang="en-GB" sz="1400" dirty="0">
                <a:solidFill>
                  <a:srgbClr val="BCBEC4"/>
                </a:solidFill>
                <a:effectLst/>
              </a:rPr>
              <a:t>Animal(</a:t>
            </a:r>
            <a:r>
              <a:rPr lang="en-GB" sz="1400" dirty="0">
                <a:solidFill>
                  <a:srgbClr val="6AAB73"/>
                </a:solidFill>
                <a:effectLst/>
              </a:rPr>
              <a:t>"Labrador"</a:t>
            </a:r>
            <a:r>
              <a:rPr lang="en-GB" sz="1400" dirty="0">
                <a:solidFill>
                  <a:srgbClr val="BCBEC4"/>
                </a:solidFill>
                <a:effectLst/>
              </a:rPr>
              <a:t>, </a:t>
            </a:r>
            <a:r>
              <a:rPr lang="en-GB" sz="1400" dirty="0">
                <a:solidFill>
                  <a:srgbClr val="2AACB8"/>
                </a:solidFill>
                <a:effectLst/>
              </a:rPr>
              <a:t>200</a:t>
            </a:r>
            <a:r>
              <a:rPr lang="en-GB" sz="1400" dirty="0">
                <a:solidFill>
                  <a:srgbClr val="BCBEC4"/>
                </a:solidFill>
                <a:effectLst/>
              </a:rPr>
              <a:t>, </a:t>
            </a:r>
            <a:r>
              <a:rPr lang="en-GB" sz="1400" dirty="0">
                <a:solidFill>
                  <a:srgbClr val="2AACB8"/>
                </a:solidFill>
                <a:effectLst/>
              </a:rPr>
              <a:t>3</a:t>
            </a:r>
            <a:r>
              <a:rPr lang="en-GB" sz="1400" dirty="0">
                <a:solidFill>
                  <a:srgbClr val="BCBEC4"/>
                </a:solidFill>
                <a:effectLst/>
              </a:rPr>
              <a:t>, </a:t>
            </a:r>
            <a:r>
              <a:rPr lang="en-GB" sz="1400" dirty="0">
                <a:solidFill>
                  <a:srgbClr val="2AACB8"/>
                </a:solidFill>
                <a:effectLst/>
              </a:rPr>
              <a:t>5000</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6AAB73"/>
                </a:solidFill>
                <a:effectLst/>
              </a:rPr>
              <a:t>"Labrador"</a:t>
            </a:r>
            <a:r>
              <a:rPr lang="en-GB" sz="1400" dirty="0">
                <a:solidFill>
                  <a:srgbClr val="BCBEC4"/>
                </a:solidFill>
                <a:effectLst/>
              </a:rPr>
              <a:t>, </a:t>
            </a:r>
            <a:r>
              <a:rPr lang="en-GB" sz="1400" dirty="0" err="1">
                <a:solidFill>
                  <a:srgbClr val="BCBEC4"/>
                </a:solidFill>
                <a:effectLst/>
              </a:rPr>
              <a:t>animal.</a:t>
            </a:r>
            <a:r>
              <a:rPr lang="en-GB" sz="1400" dirty="0" err="1">
                <a:solidFill>
                  <a:srgbClr val="C77DBB"/>
                </a:solidFill>
                <a:effectLst/>
              </a:rPr>
              <a:t>AnimalBreed</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2AACB8"/>
                </a:solidFill>
                <a:effectLst/>
              </a:rPr>
              <a:t>200</a:t>
            </a:r>
            <a:r>
              <a:rPr lang="en-GB" sz="1400" dirty="0">
                <a:solidFill>
                  <a:srgbClr val="BCBEC4"/>
                </a:solidFill>
                <a:effectLst/>
              </a:rPr>
              <a:t>, </a:t>
            </a:r>
            <a:r>
              <a:rPr lang="en-GB" sz="1400" dirty="0" err="1">
                <a:solidFill>
                  <a:srgbClr val="BCBEC4"/>
                </a:solidFill>
                <a:effectLst/>
              </a:rPr>
              <a:t>animal.getPrice</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2AACB8"/>
                </a:solidFill>
                <a:effectLst/>
              </a:rPr>
              <a:t>3</a:t>
            </a:r>
            <a:r>
              <a:rPr lang="en-GB" sz="1400" dirty="0">
                <a:solidFill>
                  <a:srgbClr val="BCBEC4"/>
                </a:solidFill>
                <a:effectLst/>
              </a:rPr>
              <a:t>, </a:t>
            </a:r>
            <a:r>
              <a:rPr lang="en-GB" sz="1400" dirty="0" err="1">
                <a:solidFill>
                  <a:srgbClr val="BCBEC4"/>
                </a:solidFill>
                <a:effectLst/>
              </a:rPr>
              <a:t>animal.getAge</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2AACB8"/>
                </a:solidFill>
                <a:effectLst/>
              </a:rPr>
              <a:t>5000</a:t>
            </a:r>
            <a:r>
              <a:rPr lang="en-GB" sz="1400" dirty="0">
                <a:solidFill>
                  <a:srgbClr val="BCBEC4"/>
                </a:solidFill>
                <a:effectLst/>
              </a:rPr>
              <a:t>, </a:t>
            </a:r>
            <a:r>
              <a:rPr lang="en-GB" sz="1400" dirty="0" err="1">
                <a:solidFill>
                  <a:srgbClr val="BCBEC4"/>
                </a:solidFill>
                <a:effectLst/>
              </a:rPr>
              <a:t>animal.getWeight</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assertFalse</a:t>
            </a:r>
            <a:r>
              <a:rPr lang="en-GB" sz="1400" dirty="0">
                <a:solidFill>
                  <a:srgbClr val="BCBEC4"/>
                </a:solidFill>
                <a:effectLst/>
              </a:rPr>
              <a:t>(</a:t>
            </a:r>
            <a:r>
              <a:rPr lang="en-GB" sz="1400" dirty="0" err="1">
                <a:solidFill>
                  <a:srgbClr val="BCBEC4"/>
                </a:solidFill>
                <a:effectLst/>
              </a:rPr>
              <a:t>animal.dirtyWater</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assertFalse</a:t>
            </a:r>
            <a:r>
              <a:rPr lang="en-GB" sz="1400" dirty="0">
                <a:solidFill>
                  <a:srgbClr val="BCBEC4"/>
                </a:solidFill>
                <a:effectLst/>
              </a:rPr>
              <a:t>(</a:t>
            </a:r>
            <a:r>
              <a:rPr lang="en-GB" sz="1400" dirty="0" err="1">
                <a:solidFill>
                  <a:srgbClr val="BCBEC4"/>
                </a:solidFill>
                <a:effectLst/>
              </a:rPr>
              <a:t>animal.dirty</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animal.groom</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assertTrue</a:t>
            </a:r>
            <a:r>
              <a:rPr lang="en-GB" sz="1400" dirty="0">
                <a:solidFill>
                  <a:srgbClr val="BCBEC4"/>
                </a:solidFill>
                <a:effectLst/>
              </a:rPr>
              <a:t>(</a:t>
            </a:r>
            <a:r>
              <a:rPr lang="en-GB" sz="1400" dirty="0" err="1">
                <a:solidFill>
                  <a:srgbClr val="BCBEC4"/>
                </a:solidFill>
                <a:effectLst/>
              </a:rPr>
              <a:t>animal.dirty</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animal.change</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assertTrue</a:t>
            </a:r>
            <a:r>
              <a:rPr lang="en-GB" sz="1400" dirty="0">
                <a:solidFill>
                  <a:srgbClr val="BCBEC4"/>
                </a:solidFill>
                <a:effectLst/>
              </a:rPr>
              <a:t>(</a:t>
            </a:r>
            <a:r>
              <a:rPr lang="en-GB" sz="1400" dirty="0" err="1">
                <a:solidFill>
                  <a:srgbClr val="BCBEC4"/>
                </a:solidFill>
                <a:effectLst/>
              </a:rPr>
              <a:t>animal.dirtyWater</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a:t>
            </a:r>
          </a:p>
        </p:txBody>
      </p:sp>
      <p:sp>
        <p:nvSpPr>
          <p:cNvPr id="4" name="TextBox 3">
            <a:extLst>
              <a:ext uri="{FF2B5EF4-FFF2-40B4-BE49-F238E27FC236}">
                <a16:creationId xmlns:a16="http://schemas.microsoft.com/office/drawing/2014/main" id="{3348ABB9-4560-CFD3-DF28-F3A89A38B83F}"/>
              </a:ext>
            </a:extLst>
          </p:cNvPr>
          <p:cNvSpPr txBox="1"/>
          <p:nvPr/>
        </p:nvSpPr>
        <p:spPr>
          <a:xfrm>
            <a:off x="947853" y="1401090"/>
            <a:ext cx="3634328" cy="369332"/>
          </a:xfrm>
          <a:prstGeom prst="rect">
            <a:avLst/>
          </a:prstGeom>
          <a:noFill/>
        </p:spPr>
        <p:txBody>
          <a:bodyPr wrap="none" rtlCol="0">
            <a:spAutoFit/>
          </a:bodyPr>
          <a:lstStyle/>
          <a:p>
            <a:r>
              <a:rPr lang="en-RO" dirty="0">
                <a:latin typeface="Sathu" pitchFamily="2" charset="-34"/>
                <a:cs typeface="Sathu" pitchFamily="2" charset="-34"/>
              </a:rPr>
              <a:t>Unit test for Animal constructor</a:t>
            </a:r>
          </a:p>
        </p:txBody>
      </p:sp>
      <p:sp>
        <p:nvSpPr>
          <p:cNvPr id="5" name="TextBox 4">
            <a:extLst>
              <a:ext uri="{FF2B5EF4-FFF2-40B4-BE49-F238E27FC236}">
                <a16:creationId xmlns:a16="http://schemas.microsoft.com/office/drawing/2014/main" id="{AA2991EE-07AD-428A-C4F4-251D9639BE50}"/>
              </a:ext>
            </a:extLst>
          </p:cNvPr>
          <p:cNvSpPr txBox="1"/>
          <p:nvPr/>
        </p:nvSpPr>
        <p:spPr>
          <a:xfrm>
            <a:off x="6914725" y="1324659"/>
            <a:ext cx="3491661" cy="369332"/>
          </a:xfrm>
          <a:prstGeom prst="rect">
            <a:avLst/>
          </a:prstGeom>
          <a:noFill/>
        </p:spPr>
        <p:txBody>
          <a:bodyPr wrap="none" rtlCol="0">
            <a:spAutoFit/>
          </a:bodyPr>
          <a:lstStyle/>
          <a:p>
            <a:r>
              <a:rPr lang="en-RO" dirty="0">
                <a:latin typeface="Sathu" pitchFamily="2" charset="-34"/>
                <a:cs typeface="Sathu" pitchFamily="2" charset="-34"/>
              </a:rPr>
              <a:t>Unit test for Store constructor</a:t>
            </a:r>
          </a:p>
        </p:txBody>
      </p:sp>
      <p:sp>
        <p:nvSpPr>
          <p:cNvPr id="6" name="TextBox 5">
            <a:extLst>
              <a:ext uri="{FF2B5EF4-FFF2-40B4-BE49-F238E27FC236}">
                <a16:creationId xmlns:a16="http://schemas.microsoft.com/office/drawing/2014/main" id="{46700AE8-2F73-A810-C96F-2DE3F3A16DE3}"/>
              </a:ext>
            </a:extLst>
          </p:cNvPr>
          <p:cNvSpPr txBox="1"/>
          <p:nvPr/>
        </p:nvSpPr>
        <p:spPr>
          <a:xfrm>
            <a:off x="6914725" y="1693991"/>
            <a:ext cx="4554452" cy="4616648"/>
          </a:xfrm>
          <a:prstGeom prst="rect">
            <a:avLst/>
          </a:prstGeom>
          <a:solidFill>
            <a:schemeClr val="tx2"/>
          </a:solidFill>
        </p:spPr>
        <p:txBody>
          <a:bodyPr wrap="none" rtlCol="0">
            <a:spAutoFit/>
          </a:bodyPr>
          <a:lstStyle/>
          <a:p>
            <a:r>
              <a:rPr lang="en-GB" sz="1400" dirty="0">
                <a:solidFill>
                  <a:srgbClr val="CF8E6D"/>
                </a:solidFill>
                <a:effectLst/>
              </a:rPr>
              <a:t>import </a:t>
            </a:r>
            <a:r>
              <a:rPr lang="en-GB" sz="1400" dirty="0" err="1">
                <a:solidFill>
                  <a:srgbClr val="BCBEC4"/>
                </a:solidFill>
                <a:effectLst/>
              </a:rPr>
              <a:t>org.junit.jupiter.api.</a:t>
            </a:r>
            <a:r>
              <a:rPr lang="en-GB" sz="1400" dirty="0" err="1">
                <a:solidFill>
                  <a:srgbClr val="B3AE60"/>
                </a:solidFill>
                <a:effectLst/>
              </a:rPr>
              <a:t>Test</a:t>
            </a:r>
            <a:r>
              <a:rPr lang="en-GB" sz="1400" dirty="0">
                <a:solidFill>
                  <a:srgbClr val="BCBEC4"/>
                </a:solidFill>
                <a:effectLst/>
              </a:rPr>
              <a:t>;</a:t>
            </a:r>
            <a:br>
              <a:rPr lang="en-GB" sz="1400" dirty="0">
                <a:solidFill>
                  <a:srgbClr val="BCBEC4"/>
                </a:solidFill>
                <a:effectLst/>
              </a:rPr>
            </a:br>
            <a:r>
              <a:rPr lang="en-GB" sz="1400" dirty="0">
                <a:solidFill>
                  <a:srgbClr val="CF8E6D"/>
                </a:solidFill>
                <a:effectLst/>
              </a:rPr>
              <a:t>import static </a:t>
            </a:r>
            <a:r>
              <a:rPr lang="en-GB" sz="1400" dirty="0" err="1">
                <a:solidFill>
                  <a:srgbClr val="BCBEC4"/>
                </a:solidFill>
                <a:effectLst/>
              </a:rPr>
              <a:t>org.junit.jupiter.api.Assertions.</a:t>
            </a:r>
            <a:r>
              <a:rPr lang="en-GB" sz="1400" i="1" dirty="0" err="1">
                <a:solidFill>
                  <a:srgbClr val="BCBEC4"/>
                </a:solidFill>
                <a:effectLst/>
              </a:rPr>
              <a:t>assertEquals</a:t>
            </a:r>
            <a:r>
              <a:rPr lang="en-GB" sz="1400" dirty="0">
                <a:solidFill>
                  <a:srgbClr val="BCBEC4"/>
                </a:solidFill>
                <a:effectLst/>
              </a:rPr>
              <a:t>;</a:t>
            </a:r>
            <a:br>
              <a:rPr lang="en-GB" sz="1400" dirty="0">
                <a:solidFill>
                  <a:srgbClr val="BCBEC4"/>
                </a:solidFill>
                <a:effectLst/>
              </a:rPr>
            </a:br>
            <a:r>
              <a:rPr lang="en-GB" sz="1400" dirty="0">
                <a:solidFill>
                  <a:srgbClr val="CF8E6D"/>
                </a:solidFill>
                <a:effectLst/>
              </a:rPr>
              <a:t>import static </a:t>
            </a:r>
            <a:r>
              <a:rPr lang="en-GB" sz="1400" dirty="0" err="1">
                <a:solidFill>
                  <a:srgbClr val="BCBEC4"/>
                </a:solidFill>
                <a:effectLst/>
              </a:rPr>
              <a:t>org.junit.jupiter.api.Assertions.</a:t>
            </a:r>
            <a:r>
              <a:rPr lang="en-GB" sz="1400" i="1" dirty="0" err="1">
                <a:solidFill>
                  <a:srgbClr val="BCBEC4"/>
                </a:solidFill>
                <a:effectLst/>
              </a:rPr>
              <a:t>assertNotNull</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CF8E6D"/>
                </a:solidFill>
                <a:effectLst/>
              </a:rPr>
              <a:t>class </a:t>
            </a:r>
            <a:r>
              <a:rPr lang="en-GB" sz="1400" dirty="0" err="1">
                <a:solidFill>
                  <a:srgbClr val="BCBEC4"/>
                </a:solidFill>
                <a:effectLst/>
              </a:rPr>
              <a:t>StoreTest</a:t>
            </a: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r>
              <a:rPr lang="en-GB" sz="1400" dirty="0">
                <a:solidFill>
                  <a:srgbClr val="B3AE60"/>
                </a:solidFill>
                <a:effectLst/>
              </a:rPr>
              <a:t>@Test</a:t>
            </a:r>
            <a:br>
              <a:rPr lang="en-GB" sz="1400" dirty="0">
                <a:solidFill>
                  <a:srgbClr val="B3AE60"/>
                </a:solidFill>
                <a:effectLst/>
              </a:rPr>
            </a:br>
            <a:r>
              <a:rPr lang="en-GB" sz="1400" dirty="0">
                <a:solidFill>
                  <a:srgbClr val="B3AE60"/>
                </a:solidFill>
                <a:effectLst/>
              </a:rPr>
              <a:t>    </a:t>
            </a:r>
            <a:r>
              <a:rPr lang="en-GB" sz="1400" dirty="0">
                <a:solidFill>
                  <a:srgbClr val="CF8E6D"/>
                </a:solidFill>
                <a:effectLst/>
              </a:rPr>
              <a:t>public void </a:t>
            </a:r>
            <a:r>
              <a:rPr lang="en-GB" sz="1400" dirty="0" err="1">
                <a:solidFill>
                  <a:srgbClr val="56A8F5"/>
                </a:solidFill>
                <a:effectLst/>
              </a:rPr>
              <a:t>testStoreConstructor</a:t>
            </a: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Staff staff = </a:t>
            </a:r>
            <a:r>
              <a:rPr lang="en-GB" sz="1400" dirty="0">
                <a:solidFill>
                  <a:srgbClr val="CF8E6D"/>
                </a:solidFill>
                <a:effectLst/>
              </a:rPr>
              <a:t>new </a:t>
            </a:r>
            <a:r>
              <a:rPr lang="en-GB" sz="1400" dirty="0">
                <a:solidFill>
                  <a:srgbClr val="BCBEC4"/>
                </a:solidFill>
                <a:effectLst/>
              </a:rPr>
              <a:t>Staff(</a:t>
            </a:r>
            <a:r>
              <a:rPr lang="en-GB" sz="1400" dirty="0">
                <a:solidFill>
                  <a:srgbClr val="6AAB73"/>
                </a:solidFill>
                <a:effectLst/>
              </a:rPr>
              <a:t>"John"</a:t>
            </a:r>
            <a:r>
              <a:rPr lang="en-GB" sz="1400" dirty="0">
                <a:solidFill>
                  <a:srgbClr val="BCBEC4"/>
                </a:solidFill>
                <a:effectLst/>
              </a:rPr>
              <a:t>, </a:t>
            </a:r>
            <a:r>
              <a:rPr lang="en-GB" sz="1400" dirty="0">
                <a:solidFill>
                  <a:srgbClr val="6AAB73"/>
                </a:solidFill>
                <a:effectLst/>
              </a:rPr>
              <a:t>"manager"</a:t>
            </a:r>
            <a:r>
              <a:rPr lang="en-GB" sz="1400" dirty="0">
                <a:solidFill>
                  <a:srgbClr val="BCBEC4"/>
                </a:solidFill>
                <a:effectLst/>
              </a:rPr>
              <a:t>, </a:t>
            </a:r>
            <a:r>
              <a:rPr lang="en-GB" sz="1400" dirty="0">
                <a:solidFill>
                  <a:srgbClr val="2AACB8"/>
                </a:solidFill>
                <a:effectLst/>
              </a:rPr>
              <a:t>30</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Store store = </a:t>
            </a:r>
            <a:r>
              <a:rPr lang="en-GB" sz="1400" dirty="0">
                <a:solidFill>
                  <a:srgbClr val="CF8E6D"/>
                </a:solidFill>
                <a:effectLst/>
              </a:rPr>
              <a:t>new </a:t>
            </a:r>
            <a:r>
              <a:rPr lang="en-GB" sz="1400" dirty="0">
                <a:solidFill>
                  <a:srgbClr val="BCBEC4"/>
                </a:solidFill>
                <a:effectLst/>
              </a:rPr>
              <a:t>Store(staff);</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(staff, store.</a:t>
            </a:r>
            <a:r>
              <a:rPr lang="en-GB" sz="1400" dirty="0">
                <a:solidFill>
                  <a:srgbClr val="C77DBB"/>
                </a:solidFill>
                <a:effectLst/>
              </a:rPr>
              <a:t>staff1</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Animal[] </a:t>
            </a:r>
            <a:r>
              <a:rPr lang="en-GB" sz="1400" dirty="0" err="1">
                <a:solidFill>
                  <a:srgbClr val="BCBEC4"/>
                </a:solidFill>
                <a:effectLst/>
              </a:rPr>
              <a:t>animalArray</a:t>
            </a:r>
            <a:r>
              <a:rPr lang="en-GB" sz="1400" dirty="0">
                <a:solidFill>
                  <a:srgbClr val="BCBEC4"/>
                </a:solidFill>
                <a:effectLst/>
              </a:rPr>
              <a:t> = </a:t>
            </a:r>
            <a:r>
              <a:rPr lang="en-GB" sz="1400" dirty="0" err="1">
                <a:solidFill>
                  <a:srgbClr val="BCBEC4"/>
                </a:solidFill>
                <a:effectLst/>
              </a:rPr>
              <a:t>store.getAnimalList</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assertNotNull</a:t>
            </a:r>
            <a:r>
              <a:rPr lang="en-GB" sz="1400" dirty="0">
                <a:solidFill>
                  <a:srgbClr val="BCBEC4"/>
                </a:solidFill>
                <a:effectLst/>
              </a:rPr>
              <a:t>(</a:t>
            </a:r>
            <a:r>
              <a:rPr lang="en-GB" sz="1400" dirty="0" err="1">
                <a:solidFill>
                  <a:srgbClr val="BCBEC4"/>
                </a:solidFill>
                <a:effectLst/>
              </a:rPr>
              <a:t>animalArray</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2AACB8"/>
                </a:solidFill>
                <a:effectLst/>
              </a:rPr>
              <a:t>0</a:t>
            </a:r>
            <a:r>
              <a:rPr lang="en-GB" sz="1400" dirty="0">
                <a:solidFill>
                  <a:srgbClr val="BCBEC4"/>
                </a:solidFill>
                <a:effectLst/>
              </a:rPr>
              <a:t>, </a:t>
            </a:r>
            <a:r>
              <a:rPr lang="en-GB" sz="1400" dirty="0" err="1">
                <a:solidFill>
                  <a:srgbClr val="BCBEC4"/>
                </a:solidFill>
                <a:effectLst/>
              </a:rPr>
              <a:t>animalArray.</a:t>
            </a:r>
            <a:r>
              <a:rPr lang="en-GB" sz="1400" dirty="0" err="1">
                <a:solidFill>
                  <a:srgbClr val="C77DBB"/>
                </a:solidFill>
                <a:effectLst/>
              </a:rPr>
              <a:t>length</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store.resetAnimals</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2AACB8"/>
                </a:solidFill>
                <a:effectLst/>
              </a:rPr>
              <a:t>0</a:t>
            </a:r>
            <a:r>
              <a:rPr lang="en-GB" sz="1400" dirty="0">
                <a:solidFill>
                  <a:srgbClr val="BCBEC4"/>
                </a:solidFill>
                <a:effectLst/>
              </a:rPr>
              <a:t>, </a:t>
            </a:r>
            <a:r>
              <a:rPr lang="en-GB" sz="1400" dirty="0" err="1">
                <a:solidFill>
                  <a:srgbClr val="BCBEC4"/>
                </a:solidFill>
                <a:effectLst/>
              </a:rPr>
              <a:t>store.getAnimalList</a:t>
            </a:r>
            <a:r>
              <a:rPr lang="en-GB" sz="1400" dirty="0">
                <a:solidFill>
                  <a:srgbClr val="BCBEC4"/>
                </a:solidFill>
                <a:effectLst/>
              </a:rPr>
              <a:t>().</a:t>
            </a:r>
            <a:r>
              <a:rPr lang="en-GB" sz="1400" dirty="0">
                <a:solidFill>
                  <a:srgbClr val="C77DBB"/>
                </a:solidFill>
                <a:effectLst/>
              </a:rPr>
              <a:t>length</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a:t>
            </a:r>
          </a:p>
        </p:txBody>
      </p:sp>
    </p:spTree>
    <p:extLst>
      <p:ext uri="{BB962C8B-B14F-4D97-AF65-F5344CB8AC3E}">
        <p14:creationId xmlns:p14="http://schemas.microsoft.com/office/powerpoint/2010/main" val="3985174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D9C2F2-58CE-DBF9-B03C-E9A21930D02C}"/>
              </a:ext>
            </a:extLst>
          </p:cNvPr>
          <p:cNvSpPr txBox="1"/>
          <p:nvPr/>
        </p:nvSpPr>
        <p:spPr>
          <a:xfrm>
            <a:off x="889796" y="826994"/>
            <a:ext cx="5292603" cy="3970318"/>
          </a:xfrm>
          <a:prstGeom prst="rect">
            <a:avLst/>
          </a:prstGeom>
          <a:solidFill>
            <a:schemeClr val="tx2"/>
          </a:solidFill>
        </p:spPr>
        <p:txBody>
          <a:bodyPr wrap="none" rtlCol="0">
            <a:spAutoFit/>
          </a:bodyPr>
          <a:lstStyle/>
          <a:p>
            <a:r>
              <a:rPr lang="en-GB" sz="1400" dirty="0">
                <a:solidFill>
                  <a:srgbClr val="CF8E6D"/>
                </a:solidFill>
                <a:effectLst/>
              </a:rPr>
              <a:t>import </a:t>
            </a:r>
            <a:r>
              <a:rPr lang="en-GB" sz="1400" dirty="0" err="1">
                <a:solidFill>
                  <a:srgbClr val="BCBEC4"/>
                </a:solidFill>
                <a:effectLst/>
              </a:rPr>
              <a:t>org.junit.jupiter.api.</a:t>
            </a:r>
            <a:r>
              <a:rPr lang="en-GB" sz="1400" dirty="0" err="1">
                <a:solidFill>
                  <a:srgbClr val="B3AE60"/>
                </a:solidFill>
                <a:effectLst/>
              </a:rPr>
              <a:t>Test</a:t>
            </a:r>
            <a:r>
              <a:rPr lang="en-GB" sz="1400" dirty="0">
                <a:solidFill>
                  <a:srgbClr val="BCBEC4"/>
                </a:solidFill>
                <a:effectLst/>
              </a:rPr>
              <a:t>;</a:t>
            </a:r>
            <a:br>
              <a:rPr lang="en-GB" sz="1400" dirty="0">
                <a:solidFill>
                  <a:srgbClr val="BCBEC4"/>
                </a:solidFill>
                <a:effectLst/>
              </a:rPr>
            </a:br>
            <a:r>
              <a:rPr lang="en-GB" sz="1400" dirty="0">
                <a:solidFill>
                  <a:srgbClr val="CF8E6D"/>
                </a:solidFill>
                <a:effectLst/>
              </a:rPr>
              <a:t>import static </a:t>
            </a:r>
            <a:r>
              <a:rPr lang="en-GB" sz="1400" dirty="0" err="1">
                <a:solidFill>
                  <a:srgbClr val="BCBEC4"/>
                </a:solidFill>
                <a:effectLst/>
              </a:rPr>
              <a:t>org.junit.jupiter.api.Assertions</a:t>
            </a:r>
            <a:r>
              <a:rPr lang="en-GB" sz="1400" dirty="0">
                <a:solidFill>
                  <a:srgbClr val="BCBEC4"/>
                </a:solidFill>
                <a:effectLst/>
              </a:rPr>
              <a:t>.*;</a:t>
            </a:r>
          </a:p>
          <a:p>
            <a:br>
              <a:rPr lang="en-GB" sz="1400" dirty="0">
                <a:solidFill>
                  <a:srgbClr val="BCBEC4"/>
                </a:solidFill>
                <a:effectLst/>
              </a:rPr>
            </a:br>
            <a:r>
              <a:rPr lang="en-GB" sz="1400" dirty="0">
                <a:solidFill>
                  <a:srgbClr val="CF8E6D"/>
                </a:solidFill>
                <a:effectLst/>
              </a:rPr>
              <a:t>class </a:t>
            </a:r>
            <a:r>
              <a:rPr lang="en-GB" sz="1400" dirty="0" err="1">
                <a:solidFill>
                  <a:srgbClr val="BCBEC4"/>
                </a:solidFill>
                <a:effectLst/>
              </a:rPr>
              <a:t>FishTest</a:t>
            </a: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r>
              <a:rPr lang="en-GB" sz="1400" dirty="0">
                <a:solidFill>
                  <a:srgbClr val="B3AE60"/>
                </a:solidFill>
                <a:effectLst/>
              </a:rPr>
              <a:t>@Test</a:t>
            </a:r>
            <a:br>
              <a:rPr lang="en-GB" sz="1400" dirty="0">
                <a:solidFill>
                  <a:srgbClr val="B3AE60"/>
                </a:solidFill>
                <a:effectLst/>
              </a:rPr>
            </a:br>
            <a:r>
              <a:rPr lang="en-GB" sz="1400" dirty="0">
                <a:solidFill>
                  <a:srgbClr val="B3AE60"/>
                </a:solidFill>
                <a:effectLst/>
              </a:rPr>
              <a:t>    </a:t>
            </a:r>
            <a:r>
              <a:rPr lang="en-GB" sz="1400" dirty="0">
                <a:solidFill>
                  <a:srgbClr val="CF8E6D"/>
                </a:solidFill>
                <a:effectLst/>
              </a:rPr>
              <a:t>public void </a:t>
            </a:r>
            <a:r>
              <a:rPr lang="en-GB" sz="1400" dirty="0" err="1">
                <a:solidFill>
                  <a:srgbClr val="56A8F5"/>
                </a:solidFill>
                <a:effectLst/>
              </a:rPr>
              <a:t>testFishConstructor</a:t>
            </a: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Fish fish = </a:t>
            </a:r>
            <a:r>
              <a:rPr lang="en-GB" sz="1400" dirty="0">
                <a:solidFill>
                  <a:srgbClr val="CF8E6D"/>
                </a:solidFill>
                <a:effectLst/>
              </a:rPr>
              <a:t>new </a:t>
            </a:r>
            <a:r>
              <a:rPr lang="en-GB" sz="1400" dirty="0">
                <a:solidFill>
                  <a:srgbClr val="BCBEC4"/>
                </a:solidFill>
                <a:effectLst/>
              </a:rPr>
              <a:t>Fish(</a:t>
            </a:r>
            <a:r>
              <a:rPr lang="en-GB" sz="1400" dirty="0" err="1">
                <a:solidFill>
                  <a:srgbClr val="BCBEC4"/>
                </a:solidFill>
                <a:effectLst/>
              </a:rPr>
              <a:t>Fish.Breed.</a:t>
            </a:r>
            <a:r>
              <a:rPr lang="en-GB" sz="1400" i="1" dirty="0" err="1">
                <a:solidFill>
                  <a:srgbClr val="C77DBB"/>
                </a:solidFill>
                <a:effectLst/>
              </a:rPr>
              <a:t>ClownFish</a:t>
            </a:r>
            <a:r>
              <a:rPr lang="en-GB" sz="1400" dirty="0" err="1">
                <a:solidFill>
                  <a:srgbClr val="BCBEC4"/>
                </a:solidFill>
                <a:effectLst/>
              </a:rPr>
              <a:t>.name</a:t>
            </a:r>
            <a:r>
              <a:rPr lang="en-GB" sz="1400" dirty="0">
                <a:solidFill>
                  <a:srgbClr val="BCBEC4"/>
                </a:solidFill>
                <a:effectLst/>
              </a:rPr>
              <a:t>(), </a:t>
            </a:r>
            <a:r>
              <a:rPr lang="en-GB" sz="1400" dirty="0">
                <a:solidFill>
                  <a:srgbClr val="2AACB8"/>
                </a:solidFill>
                <a:effectLst/>
              </a:rPr>
              <a:t>50</a:t>
            </a:r>
            <a:r>
              <a:rPr lang="en-GB" sz="1400" dirty="0">
                <a:solidFill>
                  <a:srgbClr val="BCBEC4"/>
                </a:solidFill>
                <a:effectLst/>
              </a:rPr>
              <a:t>, </a:t>
            </a:r>
            <a:r>
              <a:rPr lang="en-GB" sz="1400" dirty="0">
                <a:solidFill>
                  <a:srgbClr val="2AACB8"/>
                </a:solidFill>
                <a:effectLst/>
              </a:rPr>
              <a:t>1</a:t>
            </a:r>
            <a:r>
              <a:rPr lang="en-GB" sz="1400" dirty="0">
                <a:solidFill>
                  <a:srgbClr val="BCBEC4"/>
                </a:solidFill>
                <a:effectLst/>
              </a:rPr>
              <a:t>, </a:t>
            </a:r>
            <a:r>
              <a:rPr lang="en-GB" sz="1400" dirty="0">
                <a:solidFill>
                  <a:srgbClr val="2AACB8"/>
                </a:solidFill>
                <a:effectLst/>
              </a:rPr>
              <a:t>200</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6AAB73"/>
                </a:solidFill>
                <a:effectLst/>
              </a:rPr>
              <a:t>"</a:t>
            </a:r>
            <a:r>
              <a:rPr lang="en-GB" sz="1400" dirty="0" err="1">
                <a:solidFill>
                  <a:srgbClr val="6AAB73"/>
                </a:solidFill>
                <a:effectLst/>
              </a:rPr>
              <a:t>ClownFish</a:t>
            </a:r>
            <a:r>
              <a:rPr lang="en-GB" sz="1400" dirty="0">
                <a:solidFill>
                  <a:srgbClr val="6AAB73"/>
                </a:solidFill>
                <a:effectLst/>
              </a:rPr>
              <a:t>"</a:t>
            </a:r>
            <a:r>
              <a:rPr lang="en-GB" sz="1400" dirty="0">
                <a:solidFill>
                  <a:srgbClr val="BCBEC4"/>
                </a:solidFill>
                <a:effectLst/>
              </a:rPr>
              <a:t>, </a:t>
            </a:r>
            <a:r>
              <a:rPr lang="en-GB" sz="1400" dirty="0" err="1">
                <a:solidFill>
                  <a:srgbClr val="BCBEC4"/>
                </a:solidFill>
                <a:effectLst/>
              </a:rPr>
              <a:t>fish.</a:t>
            </a:r>
            <a:r>
              <a:rPr lang="en-GB" sz="1400" dirty="0" err="1">
                <a:solidFill>
                  <a:srgbClr val="C77DBB"/>
                </a:solidFill>
                <a:effectLst/>
              </a:rPr>
              <a:t>AnimalBreed</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2AACB8"/>
                </a:solidFill>
                <a:effectLst/>
              </a:rPr>
              <a:t>50</a:t>
            </a:r>
            <a:r>
              <a:rPr lang="en-GB" sz="1400" dirty="0">
                <a:solidFill>
                  <a:srgbClr val="BCBEC4"/>
                </a:solidFill>
                <a:effectLst/>
              </a:rPr>
              <a:t>, </a:t>
            </a:r>
            <a:r>
              <a:rPr lang="en-GB" sz="1400" dirty="0" err="1">
                <a:solidFill>
                  <a:srgbClr val="BCBEC4"/>
                </a:solidFill>
                <a:effectLst/>
              </a:rPr>
              <a:t>fish.getPrice</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2AACB8"/>
                </a:solidFill>
                <a:effectLst/>
              </a:rPr>
              <a:t>1</a:t>
            </a:r>
            <a:r>
              <a:rPr lang="en-GB" sz="1400" dirty="0">
                <a:solidFill>
                  <a:srgbClr val="BCBEC4"/>
                </a:solidFill>
                <a:effectLst/>
              </a:rPr>
              <a:t>, </a:t>
            </a:r>
            <a:r>
              <a:rPr lang="en-GB" sz="1400" dirty="0" err="1">
                <a:solidFill>
                  <a:srgbClr val="BCBEC4"/>
                </a:solidFill>
                <a:effectLst/>
              </a:rPr>
              <a:t>fish.getAge</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2AACB8"/>
                </a:solidFill>
                <a:effectLst/>
              </a:rPr>
              <a:t>200</a:t>
            </a:r>
            <a:r>
              <a:rPr lang="en-GB" sz="1400" dirty="0">
                <a:solidFill>
                  <a:srgbClr val="BCBEC4"/>
                </a:solidFill>
                <a:effectLst/>
              </a:rPr>
              <a:t>, </a:t>
            </a:r>
            <a:r>
              <a:rPr lang="en-GB" sz="1400" dirty="0" err="1">
                <a:solidFill>
                  <a:srgbClr val="BCBEC4"/>
                </a:solidFill>
                <a:effectLst/>
              </a:rPr>
              <a:t>fish.getWeight</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assertFalse</a:t>
            </a:r>
            <a:r>
              <a:rPr lang="en-GB" sz="1400" dirty="0">
                <a:solidFill>
                  <a:srgbClr val="BCBEC4"/>
                </a:solidFill>
                <a:effectLst/>
              </a:rPr>
              <a:t>(</a:t>
            </a:r>
            <a:r>
              <a:rPr lang="en-GB" sz="1400" dirty="0" err="1">
                <a:solidFill>
                  <a:srgbClr val="BCBEC4"/>
                </a:solidFill>
                <a:effectLst/>
              </a:rPr>
              <a:t>fish.dirtyWater</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fish.change</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assertTrue</a:t>
            </a:r>
            <a:r>
              <a:rPr lang="en-GB" sz="1400" dirty="0">
                <a:solidFill>
                  <a:srgbClr val="BCBEC4"/>
                </a:solidFill>
                <a:effectLst/>
              </a:rPr>
              <a:t>(</a:t>
            </a:r>
            <a:r>
              <a:rPr lang="en-GB" sz="1400" dirty="0" err="1">
                <a:solidFill>
                  <a:srgbClr val="BCBEC4"/>
                </a:solidFill>
                <a:effectLst/>
              </a:rPr>
              <a:t>fish.dirtyWater</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a:t>
            </a:r>
          </a:p>
        </p:txBody>
      </p:sp>
      <p:sp>
        <p:nvSpPr>
          <p:cNvPr id="4" name="TextBox 3">
            <a:extLst>
              <a:ext uri="{FF2B5EF4-FFF2-40B4-BE49-F238E27FC236}">
                <a16:creationId xmlns:a16="http://schemas.microsoft.com/office/drawing/2014/main" id="{3348ABB9-4560-CFD3-DF28-F3A89A38B83F}"/>
              </a:ext>
            </a:extLst>
          </p:cNvPr>
          <p:cNvSpPr txBox="1"/>
          <p:nvPr/>
        </p:nvSpPr>
        <p:spPr>
          <a:xfrm>
            <a:off x="889796" y="457662"/>
            <a:ext cx="3321743" cy="369332"/>
          </a:xfrm>
          <a:prstGeom prst="rect">
            <a:avLst/>
          </a:prstGeom>
          <a:noFill/>
        </p:spPr>
        <p:txBody>
          <a:bodyPr wrap="none" rtlCol="0">
            <a:spAutoFit/>
          </a:bodyPr>
          <a:lstStyle/>
          <a:p>
            <a:r>
              <a:rPr lang="en-RO" dirty="0">
                <a:latin typeface="Sathu" pitchFamily="2" charset="-34"/>
                <a:cs typeface="Sathu" pitchFamily="2" charset="-34"/>
              </a:rPr>
              <a:t>Unit test for Fish constructor</a:t>
            </a:r>
          </a:p>
        </p:txBody>
      </p:sp>
      <p:sp>
        <p:nvSpPr>
          <p:cNvPr id="5" name="TextBox 4">
            <a:extLst>
              <a:ext uri="{FF2B5EF4-FFF2-40B4-BE49-F238E27FC236}">
                <a16:creationId xmlns:a16="http://schemas.microsoft.com/office/drawing/2014/main" id="{AA2991EE-07AD-428A-C4F4-251D9639BE50}"/>
              </a:ext>
            </a:extLst>
          </p:cNvPr>
          <p:cNvSpPr txBox="1"/>
          <p:nvPr/>
        </p:nvSpPr>
        <p:spPr>
          <a:xfrm>
            <a:off x="6682496" y="2181002"/>
            <a:ext cx="3329758" cy="369332"/>
          </a:xfrm>
          <a:prstGeom prst="rect">
            <a:avLst/>
          </a:prstGeom>
          <a:noFill/>
        </p:spPr>
        <p:txBody>
          <a:bodyPr wrap="none" rtlCol="0">
            <a:spAutoFit/>
          </a:bodyPr>
          <a:lstStyle/>
          <a:p>
            <a:r>
              <a:rPr lang="en-RO" dirty="0">
                <a:latin typeface="Sathu" pitchFamily="2" charset="-34"/>
                <a:cs typeface="Sathu" pitchFamily="2" charset="-34"/>
              </a:rPr>
              <a:t>Unit test for Dog constructor</a:t>
            </a:r>
          </a:p>
        </p:txBody>
      </p:sp>
      <p:sp>
        <p:nvSpPr>
          <p:cNvPr id="6" name="TextBox 5">
            <a:extLst>
              <a:ext uri="{FF2B5EF4-FFF2-40B4-BE49-F238E27FC236}">
                <a16:creationId xmlns:a16="http://schemas.microsoft.com/office/drawing/2014/main" id="{46700AE8-2F73-A810-C96F-2DE3F3A16DE3}"/>
              </a:ext>
            </a:extLst>
          </p:cNvPr>
          <p:cNvSpPr txBox="1"/>
          <p:nvPr/>
        </p:nvSpPr>
        <p:spPr>
          <a:xfrm>
            <a:off x="6682496" y="2550334"/>
            <a:ext cx="5381730" cy="3970318"/>
          </a:xfrm>
          <a:prstGeom prst="rect">
            <a:avLst/>
          </a:prstGeom>
          <a:solidFill>
            <a:schemeClr val="tx2"/>
          </a:solidFill>
        </p:spPr>
        <p:txBody>
          <a:bodyPr wrap="none" rtlCol="0">
            <a:spAutoFit/>
          </a:bodyPr>
          <a:lstStyle/>
          <a:p>
            <a:r>
              <a:rPr lang="en-GB" sz="1400" dirty="0">
                <a:solidFill>
                  <a:srgbClr val="CF8E6D"/>
                </a:solidFill>
                <a:effectLst/>
              </a:rPr>
              <a:t>import </a:t>
            </a:r>
            <a:r>
              <a:rPr lang="en-GB" sz="1400" dirty="0" err="1">
                <a:solidFill>
                  <a:srgbClr val="BCBEC4"/>
                </a:solidFill>
                <a:effectLst/>
              </a:rPr>
              <a:t>org.junit.jupiter.api.</a:t>
            </a:r>
            <a:r>
              <a:rPr lang="en-GB" sz="1400" dirty="0" err="1">
                <a:solidFill>
                  <a:srgbClr val="B3AE60"/>
                </a:solidFill>
                <a:effectLst/>
              </a:rPr>
              <a:t>Test</a:t>
            </a:r>
            <a:r>
              <a:rPr lang="en-GB" sz="1400" dirty="0">
                <a:solidFill>
                  <a:srgbClr val="BCBEC4"/>
                </a:solidFill>
                <a:effectLst/>
              </a:rPr>
              <a:t>;</a:t>
            </a:r>
            <a:br>
              <a:rPr lang="en-GB" sz="1400" dirty="0">
                <a:solidFill>
                  <a:srgbClr val="BCBEC4"/>
                </a:solidFill>
                <a:effectLst/>
              </a:rPr>
            </a:br>
            <a:r>
              <a:rPr lang="en-GB" sz="1400" dirty="0">
                <a:solidFill>
                  <a:srgbClr val="CF8E6D"/>
                </a:solidFill>
                <a:effectLst/>
              </a:rPr>
              <a:t>import static </a:t>
            </a:r>
            <a:r>
              <a:rPr lang="en-GB" sz="1400" dirty="0" err="1">
                <a:solidFill>
                  <a:srgbClr val="BCBEC4"/>
                </a:solidFill>
                <a:effectLst/>
              </a:rPr>
              <a:t>org.junit.jupiter.api.Assertions</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CF8E6D"/>
                </a:solidFill>
                <a:effectLst/>
              </a:rPr>
              <a:t>class </a:t>
            </a:r>
            <a:r>
              <a:rPr lang="en-GB" sz="1400" dirty="0" err="1">
                <a:solidFill>
                  <a:srgbClr val="BCBEC4"/>
                </a:solidFill>
                <a:effectLst/>
              </a:rPr>
              <a:t>DogTest</a:t>
            </a: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r>
              <a:rPr lang="en-GB" sz="1400" dirty="0">
                <a:solidFill>
                  <a:srgbClr val="B3AE60"/>
                </a:solidFill>
                <a:effectLst/>
              </a:rPr>
              <a:t>@Test</a:t>
            </a:r>
            <a:br>
              <a:rPr lang="en-GB" sz="1400" dirty="0">
                <a:solidFill>
                  <a:srgbClr val="B3AE60"/>
                </a:solidFill>
                <a:effectLst/>
              </a:rPr>
            </a:br>
            <a:r>
              <a:rPr lang="en-GB" sz="1400" dirty="0">
                <a:solidFill>
                  <a:srgbClr val="B3AE60"/>
                </a:solidFill>
                <a:effectLst/>
              </a:rPr>
              <a:t>    </a:t>
            </a:r>
            <a:r>
              <a:rPr lang="en-GB" sz="1400" dirty="0">
                <a:solidFill>
                  <a:srgbClr val="CF8E6D"/>
                </a:solidFill>
                <a:effectLst/>
              </a:rPr>
              <a:t>public void </a:t>
            </a:r>
            <a:r>
              <a:rPr lang="en-GB" sz="1400" dirty="0" err="1">
                <a:solidFill>
                  <a:srgbClr val="56A8F5"/>
                </a:solidFill>
                <a:effectLst/>
              </a:rPr>
              <a:t>testDogConstructor</a:t>
            </a: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Dog dog = </a:t>
            </a:r>
            <a:r>
              <a:rPr lang="en-GB" sz="1400" dirty="0">
                <a:solidFill>
                  <a:srgbClr val="CF8E6D"/>
                </a:solidFill>
                <a:effectLst/>
              </a:rPr>
              <a:t>new </a:t>
            </a:r>
            <a:r>
              <a:rPr lang="en-GB" sz="1400" dirty="0">
                <a:solidFill>
                  <a:srgbClr val="BCBEC4"/>
                </a:solidFill>
                <a:effectLst/>
              </a:rPr>
              <a:t>Dog(</a:t>
            </a:r>
            <a:r>
              <a:rPr lang="en-GB" sz="1400" dirty="0" err="1">
                <a:solidFill>
                  <a:srgbClr val="BCBEC4"/>
                </a:solidFill>
                <a:effectLst/>
              </a:rPr>
              <a:t>Dog.Breed.</a:t>
            </a:r>
            <a:r>
              <a:rPr lang="en-GB" sz="1400" i="1" dirty="0" err="1">
                <a:solidFill>
                  <a:srgbClr val="C77DBB"/>
                </a:solidFill>
                <a:effectLst/>
              </a:rPr>
              <a:t>Labrador</a:t>
            </a:r>
            <a:r>
              <a:rPr lang="en-GB" sz="1400" dirty="0" err="1">
                <a:solidFill>
                  <a:srgbClr val="BCBEC4"/>
                </a:solidFill>
                <a:effectLst/>
              </a:rPr>
              <a:t>.name</a:t>
            </a:r>
            <a:r>
              <a:rPr lang="en-GB" sz="1400" dirty="0">
                <a:solidFill>
                  <a:srgbClr val="BCBEC4"/>
                </a:solidFill>
                <a:effectLst/>
              </a:rPr>
              <a:t>(), </a:t>
            </a:r>
            <a:r>
              <a:rPr lang="en-GB" sz="1400" dirty="0">
                <a:solidFill>
                  <a:srgbClr val="2AACB8"/>
                </a:solidFill>
                <a:effectLst/>
              </a:rPr>
              <a:t>200</a:t>
            </a:r>
            <a:r>
              <a:rPr lang="en-GB" sz="1400" dirty="0">
                <a:solidFill>
                  <a:srgbClr val="BCBEC4"/>
                </a:solidFill>
                <a:effectLst/>
              </a:rPr>
              <a:t>, </a:t>
            </a:r>
            <a:r>
              <a:rPr lang="en-GB" sz="1400" dirty="0">
                <a:solidFill>
                  <a:srgbClr val="2AACB8"/>
                </a:solidFill>
                <a:effectLst/>
              </a:rPr>
              <a:t>3</a:t>
            </a:r>
            <a:r>
              <a:rPr lang="en-GB" sz="1400" dirty="0">
                <a:solidFill>
                  <a:srgbClr val="BCBEC4"/>
                </a:solidFill>
                <a:effectLst/>
              </a:rPr>
              <a:t>, </a:t>
            </a:r>
            <a:r>
              <a:rPr lang="en-GB" sz="1400" dirty="0">
                <a:solidFill>
                  <a:srgbClr val="2AACB8"/>
                </a:solidFill>
                <a:effectLst/>
              </a:rPr>
              <a:t>5000</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6AAB73"/>
                </a:solidFill>
                <a:effectLst/>
              </a:rPr>
              <a:t>"Labrador"</a:t>
            </a:r>
            <a:r>
              <a:rPr lang="en-GB" sz="1400" dirty="0">
                <a:solidFill>
                  <a:srgbClr val="BCBEC4"/>
                </a:solidFill>
                <a:effectLst/>
              </a:rPr>
              <a:t>, </a:t>
            </a:r>
            <a:r>
              <a:rPr lang="en-GB" sz="1400" dirty="0" err="1">
                <a:solidFill>
                  <a:srgbClr val="BCBEC4"/>
                </a:solidFill>
                <a:effectLst/>
              </a:rPr>
              <a:t>dog.</a:t>
            </a:r>
            <a:r>
              <a:rPr lang="en-GB" sz="1400" dirty="0" err="1">
                <a:solidFill>
                  <a:srgbClr val="C77DBB"/>
                </a:solidFill>
                <a:effectLst/>
              </a:rPr>
              <a:t>AnimalBreed</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2AACB8"/>
                </a:solidFill>
                <a:effectLst/>
              </a:rPr>
              <a:t>200</a:t>
            </a:r>
            <a:r>
              <a:rPr lang="en-GB" sz="1400" dirty="0">
                <a:solidFill>
                  <a:srgbClr val="BCBEC4"/>
                </a:solidFill>
                <a:effectLst/>
              </a:rPr>
              <a:t>, </a:t>
            </a:r>
            <a:r>
              <a:rPr lang="en-GB" sz="1400" dirty="0" err="1">
                <a:solidFill>
                  <a:srgbClr val="BCBEC4"/>
                </a:solidFill>
                <a:effectLst/>
              </a:rPr>
              <a:t>dog.getPrice</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2AACB8"/>
                </a:solidFill>
                <a:effectLst/>
              </a:rPr>
              <a:t>3</a:t>
            </a:r>
            <a:r>
              <a:rPr lang="en-GB" sz="1400" dirty="0">
                <a:solidFill>
                  <a:srgbClr val="BCBEC4"/>
                </a:solidFill>
                <a:effectLst/>
              </a:rPr>
              <a:t>, </a:t>
            </a:r>
            <a:r>
              <a:rPr lang="en-GB" sz="1400" dirty="0" err="1">
                <a:solidFill>
                  <a:srgbClr val="BCBEC4"/>
                </a:solidFill>
                <a:effectLst/>
              </a:rPr>
              <a:t>dog.getAge</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2AACB8"/>
                </a:solidFill>
                <a:effectLst/>
              </a:rPr>
              <a:t>5000</a:t>
            </a:r>
            <a:r>
              <a:rPr lang="en-GB" sz="1400" dirty="0">
                <a:solidFill>
                  <a:srgbClr val="BCBEC4"/>
                </a:solidFill>
                <a:effectLst/>
              </a:rPr>
              <a:t>, </a:t>
            </a:r>
            <a:r>
              <a:rPr lang="en-GB" sz="1400" dirty="0" err="1">
                <a:solidFill>
                  <a:srgbClr val="BCBEC4"/>
                </a:solidFill>
                <a:effectLst/>
              </a:rPr>
              <a:t>dog.getWeight</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assertTrue</a:t>
            </a:r>
            <a:r>
              <a:rPr lang="en-GB" sz="1400" dirty="0">
                <a:solidFill>
                  <a:srgbClr val="BCBEC4"/>
                </a:solidFill>
                <a:effectLst/>
              </a:rPr>
              <a:t>(</a:t>
            </a:r>
            <a:r>
              <a:rPr lang="en-GB" sz="1400" dirty="0" err="1">
                <a:solidFill>
                  <a:srgbClr val="BCBEC4"/>
                </a:solidFill>
                <a:effectLst/>
              </a:rPr>
              <a:t>dog.dirty</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dog.groom</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assertFalse</a:t>
            </a:r>
            <a:r>
              <a:rPr lang="en-GB" sz="1400" dirty="0">
                <a:solidFill>
                  <a:srgbClr val="BCBEC4"/>
                </a:solidFill>
                <a:effectLst/>
              </a:rPr>
              <a:t>(</a:t>
            </a:r>
            <a:r>
              <a:rPr lang="en-GB" sz="1400" dirty="0" err="1">
                <a:solidFill>
                  <a:srgbClr val="BCBEC4"/>
                </a:solidFill>
                <a:effectLst/>
              </a:rPr>
              <a:t>dog.dirty</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a:t>
            </a:r>
          </a:p>
        </p:txBody>
      </p:sp>
    </p:spTree>
    <p:extLst>
      <p:ext uri="{BB962C8B-B14F-4D97-AF65-F5344CB8AC3E}">
        <p14:creationId xmlns:p14="http://schemas.microsoft.com/office/powerpoint/2010/main" val="92725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4462E7-7017-BC9A-2D97-7C22D0C7FAA8}"/>
              </a:ext>
            </a:extLst>
          </p:cNvPr>
          <p:cNvSpPr>
            <a:spLocks noGrp="1"/>
          </p:cNvSpPr>
          <p:nvPr>
            <p:ph type="title"/>
          </p:nvPr>
        </p:nvSpPr>
        <p:spPr>
          <a:xfrm>
            <a:off x="363582" y="420414"/>
            <a:ext cx="6104126" cy="895430"/>
          </a:xfrm>
        </p:spPr>
        <p:txBody>
          <a:bodyPr>
            <a:normAutofit fontScale="90000"/>
          </a:bodyPr>
          <a:lstStyle/>
          <a:p>
            <a:r>
              <a:rPr lang="en-RO" dirty="0">
                <a:latin typeface="Baskerville Old Face" panose="02020602080505020303" pitchFamily="18" charset="77"/>
              </a:rPr>
              <a:t>Motivation:</a:t>
            </a:r>
          </a:p>
        </p:txBody>
      </p:sp>
      <p:sp>
        <p:nvSpPr>
          <p:cNvPr id="5" name="Text Placeholder 4">
            <a:extLst>
              <a:ext uri="{FF2B5EF4-FFF2-40B4-BE49-F238E27FC236}">
                <a16:creationId xmlns:a16="http://schemas.microsoft.com/office/drawing/2014/main" id="{A321743A-D3B9-BB1B-D1B2-DCDCC359AECA}"/>
              </a:ext>
            </a:extLst>
          </p:cNvPr>
          <p:cNvSpPr>
            <a:spLocks noGrp="1"/>
          </p:cNvSpPr>
          <p:nvPr>
            <p:ph type="body" idx="1"/>
          </p:nvPr>
        </p:nvSpPr>
        <p:spPr>
          <a:xfrm>
            <a:off x="506456" y="1464643"/>
            <a:ext cx="10437769" cy="4415883"/>
          </a:xfrm>
        </p:spPr>
        <p:txBody>
          <a:bodyPr>
            <a:normAutofit fontScale="92500" lnSpcReduction="20000"/>
          </a:bodyPr>
          <a:lstStyle/>
          <a:p>
            <a:pPr algn="l"/>
            <a:r>
              <a:rPr lang="en-GB" sz="1900" b="1" i="0" u="sng" strike="noStrike" dirty="0">
                <a:effectLst/>
                <a:latin typeface="Baskerville Old Face" panose="02020602080505020303" pitchFamily="18" charset="77"/>
              </a:rPr>
              <a:t>Use-Case Description</a:t>
            </a:r>
            <a:r>
              <a:rPr lang="en-GB" sz="1900" b="1" i="0" u="none" strike="noStrike" dirty="0">
                <a:effectLst/>
                <a:latin typeface="Baskerville Old Face" panose="02020602080505020303" pitchFamily="18" charset="77"/>
              </a:rPr>
              <a:t>: </a:t>
            </a:r>
            <a:r>
              <a:rPr lang="en-GB" sz="1700" i="0" u="none" strike="noStrike" dirty="0">
                <a:effectLst/>
                <a:latin typeface="Söhne"/>
              </a:rPr>
              <a:t>Pet Shop Management System</a:t>
            </a:r>
            <a:endParaRPr lang="en-GB" sz="1600" i="0" u="none" strike="noStrike" dirty="0">
              <a:effectLst/>
              <a:latin typeface="Söhne"/>
            </a:endParaRPr>
          </a:p>
          <a:p>
            <a:pPr algn="l"/>
            <a:endParaRPr lang="en-GB" sz="1600" i="0" u="none" strike="noStrike" dirty="0">
              <a:effectLst/>
              <a:latin typeface="Söhne"/>
            </a:endParaRPr>
          </a:p>
          <a:p>
            <a:pPr algn="l"/>
            <a:r>
              <a:rPr lang="en-GB" sz="1900" b="1" i="0" u="sng" strike="noStrike" dirty="0">
                <a:effectLst/>
                <a:latin typeface="Baskerville Old Face" panose="02020602080505020303" pitchFamily="18" charset="77"/>
              </a:rPr>
              <a:t>Motivation for Choosing this Use-Case</a:t>
            </a:r>
            <a:r>
              <a:rPr lang="en-GB" sz="1900" b="1" i="0" u="none" strike="noStrike" dirty="0">
                <a:effectLst/>
                <a:latin typeface="Baskerville Old Face" panose="02020602080505020303" pitchFamily="18" charset="77"/>
              </a:rPr>
              <a:t>:</a:t>
            </a:r>
            <a:endParaRPr lang="en-GB" sz="1900" b="0" i="0" u="none" strike="noStrike" dirty="0">
              <a:effectLst/>
              <a:latin typeface="Baskerville Old Face" panose="02020602080505020303" pitchFamily="18" charset="77"/>
            </a:endParaRPr>
          </a:p>
          <a:p>
            <a:pPr algn="l">
              <a:buFont typeface="+mj-lt"/>
              <a:buAutoNum type="arabicPeriod"/>
            </a:pPr>
            <a:r>
              <a:rPr lang="en-GB" sz="1700" b="1" i="0" u="none" strike="noStrike" dirty="0">
                <a:effectLst/>
                <a:latin typeface="Baskerville Old Face" panose="02020602080505020303" pitchFamily="18" charset="77"/>
              </a:rPr>
              <a:t>Real-world Relevance:</a:t>
            </a:r>
            <a:endParaRPr lang="en-GB" sz="1700" b="0" i="0" u="none" strike="noStrike" dirty="0">
              <a:effectLst/>
              <a:latin typeface="Baskerville Old Face" panose="02020602080505020303" pitchFamily="18" charset="77"/>
            </a:endParaRPr>
          </a:p>
          <a:p>
            <a:pPr marL="742950" lvl="1" indent="-285750" algn="l">
              <a:buFont typeface="+mj-lt"/>
              <a:buAutoNum type="arabicPeriod"/>
            </a:pPr>
            <a:r>
              <a:rPr lang="en-GB" sz="1700" b="0" i="0" u="none" strike="noStrike" dirty="0">
                <a:effectLst/>
                <a:latin typeface="Söhne"/>
              </a:rPr>
              <a:t>The use-case reflects real-world scenarios of handling various types of animals (dogs, fish), managing staff, and maintaining inventory.</a:t>
            </a:r>
            <a:endParaRPr lang="en-GB" sz="900" b="0" i="0" u="none" strike="noStrike" dirty="0">
              <a:effectLst/>
              <a:latin typeface="Söhne"/>
            </a:endParaRPr>
          </a:p>
          <a:p>
            <a:pPr algn="l">
              <a:buFont typeface="+mj-lt"/>
              <a:buAutoNum type="arabicPeriod"/>
            </a:pPr>
            <a:r>
              <a:rPr lang="en-GB" sz="1700" b="1" i="0" u="none" strike="noStrike" dirty="0">
                <a:effectLst/>
                <a:latin typeface="Baskerville Old Face" panose="02020602080505020303" pitchFamily="18" charset="77"/>
              </a:rPr>
              <a:t>Object-Oriented Design:</a:t>
            </a:r>
            <a:endParaRPr lang="en-GB" sz="1700" b="0" i="0" u="none" strike="noStrike" dirty="0">
              <a:effectLst/>
              <a:latin typeface="Baskerville Old Face" panose="02020602080505020303" pitchFamily="18" charset="77"/>
            </a:endParaRPr>
          </a:p>
          <a:p>
            <a:pPr marL="742950" lvl="1" indent="-285750" algn="l">
              <a:buFont typeface="+mj-lt"/>
              <a:buAutoNum type="arabicPeriod"/>
            </a:pPr>
            <a:r>
              <a:rPr lang="en-GB" sz="1700" b="0" i="0" u="none" strike="noStrike" dirty="0">
                <a:effectLst/>
                <a:latin typeface="Söhne"/>
              </a:rPr>
              <a:t>The use-case demonstrates fundamental principles of object-oriented design with classes and interfaces.</a:t>
            </a:r>
          </a:p>
          <a:p>
            <a:pPr marL="742950" lvl="1" indent="-285750" algn="l">
              <a:buFont typeface="+mj-lt"/>
              <a:buAutoNum type="arabicPeriod"/>
            </a:pPr>
            <a:r>
              <a:rPr lang="en-GB" sz="1700" b="0" i="0" u="none" strike="noStrike" dirty="0">
                <a:effectLst/>
                <a:latin typeface="Söhne"/>
              </a:rPr>
              <a:t>Different animal types are </a:t>
            </a:r>
            <a:r>
              <a:rPr lang="en-GB" sz="1700" b="0" i="0" u="none" strike="noStrike" dirty="0" err="1">
                <a:effectLst/>
                <a:latin typeface="Söhne"/>
              </a:rPr>
              <a:t>modeled</a:t>
            </a:r>
            <a:r>
              <a:rPr lang="en-GB" sz="1700" b="0" i="0" u="none" strike="noStrike" dirty="0">
                <a:effectLst/>
                <a:latin typeface="Söhne"/>
              </a:rPr>
              <a:t> as subclasses, promoting code reuse and extensibility.</a:t>
            </a:r>
          </a:p>
          <a:p>
            <a:pPr algn="l">
              <a:buFont typeface="+mj-lt"/>
              <a:buAutoNum type="arabicPeriod"/>
            </a:pPr>
            <a:r>
              <a:rPr lang="en-GB" sz="1700" b="1" i="0" u="none" strike="noStrike" dirty="0">
                <a:effectLst/>
                <a:latin typeface="Baskerville Old Face" panose="02020602080505020303" pitchFamily="18" charset="77"/>
              </a:rPr>
              <a:t>Interfaces for </a:t>
            </a:r>
            <a:r>
              <a:rPr lang="en-GB" sz="1700" b="1" i="0" u="none" strike="noStrike" dirty="0" err="1">
                <a:effectLst/>
                <a:latin typeface="Baskerville Old Face" panose="02020602080505020303" pitchFamily="18" charset="77"/>
              </a:rPr>
              <a:t>Behavior</a:t>
            </a:r>
            <a:r>
              <a:rPr lang="en-GB" sz="1700" b="1" i="0" u="none" strike="noStrike" dirty="0">
                <a:effectLst/>
                <a:latin typeface="Baskerville Old Face" panose="02020602080505020303" pitchFamily="18" charset="77"/>
              </a:rPr>
              <a:t>:</a:t>
            </a:r>
            <a:endParaRPr lang="en-GB" sz="1700" b="0" i="0" u="none" strike="noStrike" dirty="0">
              <a:effectLst/>
              <a:latin typeface="Baskerville Old Face" panose="02020602080505020303" pitchFamily="18" charset="77"/>
            </a:endParaRPr>
          </a:p>
          <a:p>
            <a:pPr marL="742950" lvl="1" indent="-285750" algn="l">
              <a:buFont typeface="+mj-lt"/>
              <a:buAutoNum type="arabicPeriod"/>
            </a:pPr>
            <a:r>
              <a:rPr lang="en-GB" sz="1700" b="0" i="0" u="none" strike="noStrike" dirty="0">
                <a:effectLst/>
                <a:latin typeface="Söhne"/>
              </a:rPr>
              <a:t>The inclusion of interfaces (</a:t>
            </a:r>
            <a:r>
              <a:rPr lang="en-GB" sz="1700" i="0" dirty="0" err="1">
                <a:latin typeface="Söhne"/>
              </a:rPr>
              <a:t>c</a:t>
            </a:r>
            <a:r>
              <a:rPr lang="en-GB" sz="1700" b="0" i="0" u="none" strike="noStrike" dirty="0" err="1">
                <a:effectLst/>
                <a:latin typeface="Söhne"/>
              </a:rPr>
              <a:t>hangeWater</a:t>
            </a:r>
            <a:r>
              <a:rPr lang="en-GB" sz="1700" b="0" i="0" u="none" strike="noStrike" dirty="0">
                <a:effectLst/>
                <a:latin typeface="Söhne"/>
              </a:rPr>
              <a:t> and </a:t>
            </a:r>
            <a:r>
              <a:rPr lang="en-GB" sz="1700" b="0" i="0" u="none" strike="noStrike" dirty="0" err="1">
                <a:effectLst/>
                <a:latin typeface="Söhne"/>
              </a:rPr>
              <a:t>needGroom</a:t>
            </a:r>
            <a:r>
              <a:rPr lang="en-GB" sz="1700" b="0" i="0" u="none" strike="noStrike" dirty="0">
                <a:effectLst/>
                <a:latin typeface="Söhne"/>
              </a:rPr>
              <a:t>) highlights the importance of defining common </a:t>
            </a:r>
            <a:r>
              <a:rPr lang="en-GB" sz="1700" b="0" i="0" u="none" strike="noStrike" dirty="0" err="1">
                <a:effectLst/>
                <a:latin typeface="Söhne"/>
              </a:rPr>
              <a:t>behaviors</a:t>
            </a:r>
            <a:r>
              <a:rPr lang="en-GB" sz="1700" b="0" i="0" u="none" strike="noStrike" dirty="0">
                <a:effectLst/>
                <a:latin typeface="Söhne"/>
              </a:rPr>
              <a:t> that different classes can implement.</a:t>
            </a:r>
          </a:p>
          <a:p>
            <a:pPr algn="l"/>
            <a:endParaRPr lang="en-GB" sz="1600" b="0" i="0" u="none" strike="noStrike" dirty="0">
              <a:effectLst/>
              <a:latin typeface="Söhne"/>
            </a:endParaRPr>
          </a:p>
          <a:p>
            <a:pPr algn="l"/>
            <a:r>
              <a:rPr lang="en-GB" sz="1900" b="1" i="0" u="sng" strike="noStrike" dirty="0">
                <a:effectLst/>
                <a:latin typeface="Baskerville Old Face" panose="02020602080505020303" pitchFamily="18" charset="77"/>
              </a:rPr>
              <a:t>Project Scope</a:t>
            </a:r>
            <a:r>
              <a:rPr lang="en-GB" sz="1900" b="1" i="0" u="none" strike="noStrike" dirty="0">
                <a:effectLst/>
                <a:latin typeface="Baskerville Old Face" panose="02020602080505020303" pitchFamily="18" charset="77"/>
              </a:rPr>
              <a:t>:</a:t>
            </a:r>
            <a:r>
              <a:rPr lang="en-GB" sz="1900" b="0" i="0" u="none" strike="noStrike" dirty="0">
                <a:effectLst/>
                <a:latin typeface="Baskerville Old Face" panose="02020602080505020303" pitchFamily="18" charset="77"/>
              </a:rPr>
              <a:t> </a:t>
            </a:r>
            <a:r>
              <a:rPr lang="en-GB" sz="1700" b="0" i="0" u="none" strike="noStrike" dirty="0">
                <a:effectLst/>
                <a:latin typeface="Söhne"/>
              </a:rPr>
              <a:t>The project scope includes developing the core functionalities of managing animals, staff, and inventory. It also involves implementing the </a:t>
            </a:r>
            <a:r>
              <a:rPr lang="en-GB" sz="1700" dirty="0" err="1">
                <a:latin typeface="Söhne"/>
              </a:rPr>
              <a:t>c</a:t>
            </a:r>
            <a:r>
              <a:rPr lang="en-GB" sz="1700" b="0" i="0" u="none" strike="noStrike" dirty="0" err="1">
                <a:effectLst/>
                <a:latin typeface="Söhne"/>
              </a:rPr>
              <a:t>hangeWater</a:t>
            </a:r>
            <a:r>
              <a:rPr lang="en-GB" sz="1700" b="0" i="0" u="none" strike="noStrike" dirty="0">
                <a:effectLst/>
                <a:latin typeface="Söhne"/>
              </a:rPr>
              <a:t> and </a:t>
            </a:r>
            <a:r>
              <a:rPr lang="en-GB" sz="1700" b="0" i="0" u="none" strike="noStrike" dirty="0" err="1">
                <a:effectLst/>
                <a:latin typeface="Söhne"/>
              </a:rPr>
              <a:t>needGroom</a:t>
            </a:r>
            <a:r>
              <a:rPr lang="en-GB" sz="1700" b="0" i="0" u="none" strike="noStrike" dirty="0">
                <a:effectLst/>
                <a:latin typeface="Söhne"/>
              </a:rPr>
              <a:t> interfaces to showcase different interactions with animals.</a:t>
            </a:r>
          </a:p>
          <a:p>
            <a:pPr algn="l"/>
            <a:r>
              <a:rPr lang="en-GB" sz="1900" b="1" i="0" u="sng" strike="noStrike" dirty="0">
                <a:effectLst/>
                <a:latin typeface="Baskerville Old Face" panose="02020602080505020303" pitchFamily="18" charset="77"/>
              </a:rPr>
              <a:t>Potential Extensions</a:t>
            </a:r>
            <a:r>
              <a:rPr lang="en-GB" sz="1900" b="1" i="0" strike="noStrike" dirty="0">
                <a:effectLst/>
                <a:latin typeface="Baskerville Old Face" panose="02020602080505020303" pitchFamily="18" charset="77"/>
              </a:rPr>
              <a:t>: </a:t>
            </a:r>
            <a:r>
              <a:rPr lang="en-GB" sz="1700" b="0" i="0" strike="noStrike" dirty="0">
                <a:effectLst/>
                <a:latin typeface="Söhne"/>
              </a:rPr>
              <a:t>Additional</a:t>
            </a:r>
            <a:r>
              <a:rPr lang="en-GB" sz="1700" b="0" i="0" u="none" strike="noStrike" dirty="0">
                <a:effectLst/>
                <a:latin typeface="Söhne"/>
              </a:rPr>
              <a:t> features can be added in the future, such as sales management, customer interactions, and integration with external databases for persistent data storage.</a:t>
            </a:r>
            <a:endParaRPr lang="en-GB" sz="1600" b="0" i="0" u="none" strike="noStrike" dirty="0">
              <a:effectLst/>
              <a:latin typeface="Söhne"/>
            </a:endParaRPr>
          </a:p>
        </p:txBody>
      </p:sp>
    </p:spTree>
    <p:extLst>
      <p:ext uri="{BB962C8B-B14F-4D97-AF65-F5344CB8AC3E}">
        <p14:creationId xmlns:p14="http://schemas.microsoft.com/office/powerpoint/2010/main" val="3732520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D9C2F2-58CE-DBF9-B03C-E9A21930D02C}"/>
              </a:ext>
            </a:extLst>
          </p:cNvPr>
          <p:cNvSpPr txBox="1"/>
          <p:nvPr/>
        </p:nvSpPr>
        <p:spPr>
          <a:xfrm>
            <a:off x="889796" y="662426"/>
            <a:ext cx="5317481" cy="5693866"/>
          </a:xfrm>
          <a:prstGeom prst="rect">
            <a:avLst/>
          </a:prstGeom>
          <a:solidFill>
            <a:schemeClr val="tx2"/>
          </a:solidFill>
        </p:spPr>
        <p:txBody>
          <a:bodyPr wrap="none" rtlCol="0">
            <a:spAutoFit/>
          </a:bodyPr>
          <a:lstStyle/>
          <a:p>
            <a:r>
              <a:rPr lang="en-GB" sz="1400" dirty="0">
                <a:solidFill>
                  <a:srgbClr val="CF8E6D"/>
                </a:solidFill>
                <a:effectLst/>
              </a:rPr>
              <a:t>import </a:t>
            </a:r>
            <a:r>
              <a:rPr lang="en-GB" sz="1400" dirty="0" err="1">
                <a:solidFill>
                  <a:srgbClr val="BCBEC4"/>
                </a:solidFill>
                <a:effectLst/>
              </a:rPr>
              <a:t>org.junit.jupiter.api.</a:t>
            </a:r>
            <a:r>
              <a:rPr lang="en-GB" sz="1400" dirty="0" err="1">
                <a:solidFill>
                  <a:srgbClr val="B3AE60"/>
                </a:solidFill>
                <a:effectLst/>
              </a:rPr>
              <a:t>Test</a:t>
            </a:r>
            <a:r>
              <a:rPr lang="en-GB" sz="1400" dirty="0">
                <a:solidFill>
                  <a:srgbClr val="BCBEC4"/>
                </a:solidFill>
                <a:effectLst/>
              </a:rPr>
              <a:t>;</a:t>
            </a:r>
            <a:br>
              <a:rPr lang="en-GB" sz="1400" dirty="0">
                <a:solidFill>
                  <a:srgbClr val="BCBEC4"/>
                </a:solidFill>
                <a:effectLst/>
              </a:rPr>
            </a:br>
            <a:r>
              <a:rPr lang="en-GB" sz="1400" dirty="0">
                <a:solidFill>
                  <a:srgbClr val="CF8E6D"/>
                </a:solidFill>
                <a:effectLst/>
              </a:rPr>
              <a:t>import static </a:t>
            </a:r>
            <a:r>
              <a:rPr lang="en-GB" sz="1400" dirty="0" err="1">
                <a:solidFill>
                  <a:srgbClr val="BCBEC4"/>
                </a:solidFill>
                <a:effectLst/>
              </a:rPr>
              <a:t>org.junit.jupiter.api.Assertions.</a:t>
            </a:r>
            <a:r>
              <a:rPr lang="en-GB" sz="1400" i="1" dirty="0" err="1">
                <a:solidFill>
                  <a:srgbClr val="BCBEC4"/>
                </a:solidFill>
                <a:effectLst/>
              </a:rPr>
              <a:t>assertEquals</a:t>
            </a:r>
            <a:r>
              <a:rPr lang="en-GB" sz="1400" dirty="0">
                <a:solidFill>
                  <a:srgbClr val="BCBEC4"/>
                </a:solidFill>
                <a:effectLst/>
              </a:rPr>
              <a:t>;</a:t>
            </a:r>
            <a:br>
              <a:rPr lang="en-GB" sz="1400" dirty="0">
                <a:solidFill>
                  <a:srgbClr val="BCBEC4"/>
                </a:solidFill>
                <a:effectLst/>
              </a:rPr>
            </a:br>
            <a:r>
              <a:rPr lang="en-GB" sz="1400" dirty="0">
                <a:solidFill>
                  <a:srgbClr val="CF8E6D"/>
                </a:solidFill>
                <a:effectLst/>
              </a:rPr>
              <a:t>import static </a:t>
            </a:r>
            <a:r>
              <a:rPr lang="en-GB" sz="1400" dirty="0" err="1">
                <a:solidFill>
                  <a:srgbClr val="BCBEC4"/>
                </a:solidFill>
                <a:effectLst/>
              </a:rPr>
              <a:t>org.junit.jupiter.api.Assertions.</a:t>
            </a:r>
            <a:r>
              <a:rPr lang="en-GB" sz="1400" i="1" dirty="0" err="1">
                <a:solidFill>
                  <a:srgbClr val="BCBEC4"/>
                </a:solidFill>
                <a:effectLst/>
              </a:rPr>
              <a:t>fail</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CF8E6D"/>
                </a:solidFill>
                <a:effectLst/>
              </a:rPr>
              <a:t>class </a:t>
            </a:r>
            <a:r>
              <a:rPr lang="en-GB" sz="1400" dirty="0" err="1">
                <a:solidFill>
                  <a:srgbClr val="BCBEC4"/>
                </a:solidFill>
                <a:effectLst/>
              </a:rPr>
              <a:t>StaffTest</a:t>
            </a: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r>
              <a:rPr lang="en-GB" sz="1400" dirty="0">
                <a:solidFill>
                  <a:srgbClr val="B3AE60"/>
                </a:solidFill>
                <a:effectLst/>
              </a:rPr>
              <a:t>@Test</a:t>
            </a:r>
            <a:br>
              <a:rPr lang="en-GB" sz="1400" dirty="0">
                <a:solidFill>
                  <a:srgbClr val="B3AE60"/>
                </a:solidFill>
                <a:effectLst/>
              </a:rPr>
            </a:br>
            <a:r>
              <a:rPr lang="en-GB" sz="1400" dirty="0">
                <a:solidFill>
                  <a:srgbClr val="B3AE60"/>
                </a:solidFill>
                <a:effectLst/>
              </a:rPr>
              <a:t>    </a:t>
            </a:r>
            <a:r>
              <a:rPr lang="en-GB" sz="1400" dirty="0">
                <a:solidFill>
                  <a:srgbClr val="CF8E6D"/>
                </a:solidFill>
                <a:effectLst/>
              </a:rPr>
              <a:t>public void </a:t>
            </a:r>
            <a:r>
              <a:rPr lang="en-GB" sz="1400" dirty="0" err="1">
                <a:solidFill>
                  <a:srgbClr val="56A8F5"/>
                </a:solidFill>
                <a:effectLst/>
              </a:rPr>
              <a:t>testStaffConstructor</a:t>
            </a: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Staff staff = </a:t>
            </a:r>
            <a:r>
              <a:rPr lang="en-GB" sz="1400" dirty="0">
                <a:solidFill>
                  <a:srgbClr val="CF8E6D"/>
                </a:solidFill>
                <a:effectLst/>
              </a:rPr>
              <a:t>new </a:t>
            </a:r>
            <a:r>
              <a:rPr lang="en-GB" sz="1400" dirty="0">
                <a:solidFill>
                  <a:srgbClr val="BCBEC4"/>
                </a:solidFill>
                <a:effectLst/>
              </a:rPr>
              <a:t>Staff(</a:t>
            </a:r>
            <a:r>
              <a:rPr lang="en-GB" sz="1400" dirty="0">
                <a:solidFill>
                  <a:srgbClr val="6AAB73"/>
                </a:solidFill>
                <a:effectLst/>
              </a:rPr>
              <a:t>"John"</a:t>
            </a:r>
            <a:r>
              <a:rPr lang="en-GB" sz="1400" dirty="0">
                <a:solidFill>
                  <a:srgbClr val="BCBEC4"/>
                </a:solidFill>
                <a:effectLst/>
              </a:rPr>
              <a:t>, </a:t>
            </a:r>
            <a:r>
              <a:rPr lang="en-GB" sz="1400" dirty="0">
                <a:solidFill>
                  <a:srgbClr val="6AAB73"/>
                </a:solidFill>
                <a:effectLst/>
              </a:rPr>
              <a:t>"manager"</a:t>
            </a:r>
            <a:r>
              <a:rPr lang="en-GB" sz="1400" dirty="0">
                <a:solidFill>
                  <a:srgbClr val="BCBEC4"/>
                </a:solidFill>
                <a:effectLst/>
              </a:rPr>
              <a:t>, </a:t>
            </a:r>
            <a:r>
              <a:rPr lang="en-GB" sz="1400" dirty="0">
                <a:solidFill>
                  <a:srgbClr val="2AACB8"/>
                </a:solidFill>
                <a:effectLst/>
              </a:rPr>
              <a:t>30</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6AAB73"/>
                </a:solidFill>
                <a:effectLst/>
              </a:rPr>
              <a:t>"John"</a:t>
            </a:r>
            <a:r>
              <a:rPr lang="en-GB" sz="1400" dirty="0">
                <a:solidFill>
                  <a:srgbClr val="BCBEC4"/>
                </a:solidFill>
                <a:effectLst/>
              </a:rPr>
              <a:t>, </a:t>
            </a:r>
            <a:r>
              <a:rPr lang="en-GB" sz="1400" dirty="0" err="1">
                <a:solidFill>
                  <a:srgbClr val="BCBEC4"/>
                </a:solidFill>
                <a:effectLst/>
              </a:rPr>
              <a:t>staff.</a:t>
            </a:r>
            <a:r>
              <a:rPr lang="en-GB" sz="1400" dirty="0" err="1">
                <a:solidFill>
                  <a:srgbClr val="C77DBB"/>
                </a:solidFill>
                <a:effectLst/>
              </a:rPr>
              <a:t>name</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6AAB73"/>
                </a:solidFill>
                <a:effectLst/>
              </a:rPr>
              <a:t>"manager"</a:t>
            </a:r>
            <a:r>
              <a:rPr lang="en-GB" sz="1400" dirty="0">
                <a:solidFill>
                  <a:srgbClr val="BCBEC4"/>
                </a:solidFill>
                <a:effectLst/>
              </a:rPr>
              <a:t>, </a:t>
            </a:r>
            <a:r>
              <a:rPr lang="en-GB" sz="1400" dirty="0" err="1">
                <a:solidFill>
                  <a:srgbClr val="BCBEC4"/>
                </a:solidFill>
                <a:effectLst/>
              </a:rPr>
              <a:t>staff.</a:t>
            </a:r>
            <a:r>
              <a:rPr lang="en-GB" sz="1400" dirty="0" err="1">
                <a:solidFill>
                  <a:srgbClr val="C77DBB"/>
                </a:solidFill>
                <a:effectLst/>
              </a:rPr>
              <a:t>job</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2AACB8"/>
                </a:solidFill>
                <a:effectLst/>
              </a:rPr>
              <a:t>30</a:t>
            </a:r>
            <a:r>
              <a:rPr lang="en-GB" sz="1400" dirty="0">
                <a:solidFill>
                  <a:srgbClr val="BCBEC4"/>
                </a:solidFill>
                <a:effectLst/>
              </a:rPr>
              <a:t>, </a:t>
            </a:r>
            <a:r>
              <a:rPr lang="en-GB" sz="1400" dirty="0" err="1">
                <a:solidFill>
                  <a:srgbClr val="BCBEC4"/>
                </a:solidFill>
                <a:effectLst/>
              </a:rPr>
              <a:t>staff.getAge</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Staff </a:t>
            </a:r>
            <a:r>
              <a:rPr lang="en-GB" sz="1400" dirty="0" err="1">
                <a:solidFill>
                  <a:srgbClr val="BCBEC4"/>
                </a:solidFill>
                <a:effectLst/>
              </a:rPr>
              <a:t>youngerStaff</a:t>
            </a:r>
            <a:r>
              <a:rPr lang="en-GB" sz="1400" dirty="0">
                <a:solidFill>
                  <a:srgbClr val="BCBEC4"/>
                </a:solidFill>
                <a:effectLst/>
              </a:rPr>
              <a:t> = </a:t>
            </a:r>
            <a:r>
              <a:rPr lang="en-GB" sz="1400" dirty="0">
                <a:solidFill>
                  <a:srgbClr val="CF8E6D"/>
                </a:solidFill>
                <a:effectLst/>
              </a:rPr>
              <a:t>new </a:t>
            </a:r>
            <a:r>
              <a:rPr lang="en-GB" sz="1400" dirty="0">
                <a:solidFill>
                  <a:srgbClr val="BCBEC4"/>
                </a:solidFill>
                <a:effectLst/>
              </a:rPr>
              <a:t>Staff(</a:t>
            </a:r>
            <a:r>
              <a:rPr lang="en-GB" sz="1400" dirty="0">
                <a:solidFill>
                  <a:srgbClr val="6AAB73"/>
                </a:solidFill>
                <a:effectLst/>
              </a:rPr>
              <a:t>"Alice"</a:t>
            </a:r>
            <a:r>
              <a:rPr lang="en-GB" sz="1400" dirty="0">
                <a:solidFill>
                  <a:srgbClr val="BCBEC4"/>
                </a:solidFill>
                <a:effectLst/>
              </a:rPr>
              <a:t>, </a:t>
            </a:r>
            <a:r>
              <a:rPr lang="en-GB" sz="1400" dirty="0">
                <a:solidFill>
                  <a:srgbClr val="6AAB73"/>
                </a:solidFill>
                <a:effectLst/>
              </a:rPr>
              <a:t>"assistant"</a:t>
            </a:r>
            <a:r>
              <a:rPr lang="en-GB" sz="1400" dirty="0">
                <a:solidFill>
                  <a:srgbClr val="BCBEC4"/>
                </a:solidFill>
                <a:effectLst/>
              </a:rPr>
              <a:t>, </a:t>
            </a:r>
            <a:r>
              <a:rPr lang="en-GB" sz="1400" dirty="0">
                <a:solidFill>
                  <a:srgbClr val="2AACB8"/>
                </a:solidFill>
                <a:effectLst/>
              </a:rPr>
              <a:t>25</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Staff </a:t>
            </a:r>
            <a:r>
              <a:rPr lang="en-GB" sz="1400" dirty="0" err="1">
                <a:solidFill>
                  <a:srgbClr val="BCBEC4"/>
                </a:solidFill>
                <a:effectLst/>
              </a:rPr>
              <a:t>olderStaff</a:t>
            </a:r>
            <a:r>
              <a:rPr lang="en-GB" sz="1400" dirty="0">
                <a:solidFill>
                  <a:srgbClr val="BCBEC4"/>
                </a:solidFill>
                <a:effectLst/>
              </a:rPr>
              <a:t> = </a:t>
            </a:r>
            <a:r>
              <a:rPr lang="en-GB" sz="1400" dirty="0">
                <a:solidFill>
                  <a:srgbClr val="CF8E6D"/>
                </a:solidFill>
                <a:effectLst/>
              </a:rPr>
              <a:t>new </a:t>
            </a:r>
            <a:r>
              <a:rPr lang="en-GB" sz="1400" dirty="0">
                <a:solidFill>
                  <a:srgbClr val="BCBEC4"/>
                </a:solidFill>
                <a:effectLst/>
              </a:rPr>
              <a:t>Staff(</a:t>
            </a:r>
            <a:r>
              <a:rPr lang="en-GB" sz="1400" dirty="0">
                <a:solidFill>
                  <a:srgbClr val="6AAB73"/>
                </a:solidFill>
                <a:effectLst/>
              </a:rPr>
              <a:t>"Bob"</a:t>
            </a:r>
            <a:r>
              <a:rPr lang="en-GB" sz="1400" dirty="0">
                <a:solidFill>
                  <a:srgbClr val="BCBEC4"/>
                </a:solidFill>
                <a:effectLst/>
              </a:rPr>
              <a:t>, </a:t>
            </a:r>
            <a:r>
              <a:rPr lang="en-GB" sz="1400" dirty="0">
                <a:solidFill>
                  <a:srgbClr val="6AAB73"/>
                </a:solidFill>
                <a:effectLst/>
              </a:rPr>
              <a:t>"supervisor"</a:t>
            </a:r>
            <a:r>
              <a:rPr lang="en-GB" sz="1400" dirty="0">
                <a:solidFill>
                  <a:srgbClr val="BCBEC4"/>
                </a:solidFill>
                <a:effectLst/>
              </a:rPr>
              <a:t>, </a:t>
            </a:r>
            <a:r>
              <a:rPr lang="en-GB" sz="1400" dirty="0">
                <a:solidFill>
                  <a:srgbClr val="2AACB8"/>
                </a:solidFill>
                <a:effectLst/>
              </a:rPr>
              <a:t>35</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2AACB8"/>
                </a:solidFill>
                <a:effectLst/>
              </a:rPr>
              <a:t>1</a:t>
            </a:r>
            <a:r>
              <a:rPr lang="en-GB" sz="1400" dirty="0">
                <a:solidFill>
                  <a:srgbClr val="BCBEC4"/>
                </a:solidFill>
                <a:effectLst/>
              </a:rPr>
              <a:t>, </a:t>
            </a:r>
            <a:r>
              <a:rPr lang="en-GB" sz="1400" dirty="0" err="1">
                <a:solidFill>
                  <a:srgbClr val="BCBEC4"/>
                </a:solidFill>
                <a:effectLst/>
              </a:rPr>
              <a:t>olderStaff.compareTo</a:t>
            </a:r>
            <a:r>
              <a:rPr lang="en-GB" sz="1400" dirty="0">
                <a:solidFill>
                  <a:srgbClr val="BCBEC4"/>
                </a:solidFill>
                <a:effectLst/>
              </a:rPr>
              <a:t>(staff));</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2AACB8"/>
                </a:solidFill>
                <a:effectLst/>
              </a:rPr>
              <a:t>1</a:t>
            </a:r>
            <a:r>
              <a:rPr lang="en-GB" sz="1400" dirty="0">
                <a:solidFill>
                  <a:srgbClr val="BCBEC4"/>
                </a:solidFill>
                <a:effectLst/>
              </a:rPr>
              <a:t>, </a:t>
            </a:r>
            <a:r>
              <a:rPr lang="en-GB" sz="1400" dirty="0" err="1">
                <a:solidFill>
                  <a:srgbClr val="BCBEC4"/>
                </a:solidFill>
                <a:effectLst/>
              </a:rPr>
              <a:t>youngerStaff.compareTo</a:t>
            </a:r>
            <a:r>
              <a:rPr lang="en-GB" sz="1400" dirty="0">
                <a:solidFill>
                  <a:srgbClr val="BCBEC4"/>
                </a:solidFill>
                <a:effectLst/>
              </a:rPr>
              <a:t>(staff));</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2AACB8"/>
                </a:solidFill>
                <a:effectLst/>
              </a:rPr>
              <a:t>0</a:t>
            </a:r>
            <a:r>
              <a:rPr lang="en-GB" sz="1400" dirty="0">
                <a:solidFill>
                  <a:srgbClr val="BCBEC4"/>
                </a:solidFill>
                <a:effectLst/>
              </a:rPr>
              <a:t>, </a:t>
            </a:r>
            <a:r>
              <a:rPr lang="en-GB" sz="1400" dirty="0" err="1">
                <a:solidFill>
                  <a:srgbClr val="BCBEC4"/>
                </a:solidFill>
                <a:effectLst/>
              </a:rPr>
              <a:t>staff.compareTo</a:t>
            </a:r>
            <a:r>
              <a:rPr lang="en-GB" sz="1400" dirty="0">
                <a:solidFill>
                  <a:srgbClr val="BCBEC4"/>
                </a:solidFill>
                <a:effectLst/>
              </a:rPr>
              <a:t>(staff));</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try </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staff.checkAge</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 </a:t>
            </a:r>
            <a:r>
              <a:rPr lang="en-GB" sz="1400" dirty="0">
                <a:solidFill>
                  <a:srgbClr val="CF8E6D"/>
                </a:solidFill>
                <a:effectLst/>
              </a:rPr>
              <a:t>catch </a:t>
            </a:r>
            <a:r>
              <a:rPr lang="en-GB" sz="1400" dirty="0">
                <a:solidFill>
                  <a:srgbClr val="BCBEC4"/>
                </a:solidFill>
                <a:effectLst/>
              </a:rPr>
              <a:t>(</a:t>
            </a:r>
            <a:r>
              <a:rPr lang="en-GB" sz="1400" dirty="0" err="1">
                <a:solidFill>
                  <a:srgbClr val="BCBEC4"/>
                </a:solidFill>
                <a:effectLst/>
              </a:rPr>
              <a:t>InvalidPersonAge</a:t>
            </a:r>
            <a:r>
              <a:rPr lang="en-GB" sz="1400" dirty="0">
                <a:solidFill>
                  <a:srgbClr val="BCBEC4"/>
                </a:solidFill>
                <a:effectLst/>
              </a:rPr>
              <a:t> e) {</a:t>
            </a:r>
            <a:br>
              <a:rPr lang="en-GB" sz="1400" dirty="0">
                <a:solidFill>
                  <a:srgbClr val="BCBEC4"/>
                </a:solidFill>
                <a:effectLst/>
              </a:rPr>
            </a:br>
            <a:r>
              <a:rPr lang="en-GB" sz="1400" dirty="0">
                <a:solidFill>
                  <a:srgbClr val="BCBEC4"/>
                </a:solidFill>
                <a:effectLst/>
              </a:rPr>
              <a:t>            </a:t>
            </a:r>
            <a:r>
              <a:rPr lang="en-GB" sz="1400" i="1" dirty="0">
                <a:solidFill>
                  <a:srgbClr val="BCBEC4"/>
                </a:solidFill>
                <a:effectLst/>
              </a:rPr>
              <a:t>fail</a:t>
            </a:r>
            <a:r>
              <a:rPr lang="en-GB" sz="1400" dirty="0">
                <a:solidFill>
                  <a:srgbClr val="BCBEC4"/>
                </a:solidFill>
                <a:effectLst/>
              </a:rPr>
              <a:t>(</a:t>
            </a:r>
            <a:r>
              <a:rPr lang="en-GB" sz="1400" dirty="0">
                <a:solidFill>
                  <a:srgbClr val="6AAB73"/>
                </a:solidFill>
                <a:effectLst/>
              </a:rPr>
              <a:t>"Unexpected </a:t>
            </a:r>
            <a:r>
              <a:rPr lang="en-GB" sz="1400" dirty="0" err="1">
                <a:solidFill>
                  <a:srgbClr val="6AAB73"/>
                </a:solidFill>
                <a:effectLst/>
              </a:rPr>
              <a:t>InvalidPersonAge</a:t>
            </a:r>
            <a:r>
              <a:rPr lang="en-GB" sz="1400" dirty="0">
                <a:solidFill>
                  <a:srgbClr val="6AAB73"/>
                </a:solidFill>
                <a:effectLst/>
              </a:rPr>
              <a:t> exception for a valid age"</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endParaRPr lang="en-GB" sz="1400" dirty="0">
              <a:solidFill>
                <a:srgbClr val="BCBEC4"/>
              </a:solidFill>
            </a:endParaRPr>
          </a:p>
          <a:p>
            <a:r>
              <a:rPr lang="en-GB" sz="1400" dirty="0">
                <a:solidFill>
                  <a:srgbClr val="BCBEC4"/>
                </a:solidFill>
                <a:effectLst/>
              </a:rPr>
              <a:t>}</a:t>
            </a:r>
          </a:p>
        </p:txBody>
      </p:sp>
      <p:sp>
        <p:nvSpPr>
          <p:cNvPr id="4" name="TextBox 3">
            <a:extLst>
              <a:ext uri="{FF2B5EF4-FFF2-40B4-BE49-F238E27FC236}">
                <a16:creationId xmlns:a16="http://schemas.microsoft.com/office/drawing/2014/main" id="{3348ABB9-4560-CFD3-DF28-F3A89A38B83F}"/>
              </a:ext>
            </a:extLst>
          </p:cNvPr>
          <p:cNvSpPr txBox="1"/>
          <p:nvPr/>
        </p:nvSpPr>
        <p:spPr>
          <a:xfrm>
            <a:off x="889796" y="286264"/>
            <a:ext cx="3437159" cy="369332"/>
          </a:xfrm>
          <a:prstGeom prst="rect">
            <a:avLst/>
          </a:prstGeom>
          <a:noFill/>
        </p:spPr>
        <p:txBody>
          <a:bodyPr wrap="none" rtlCol="0">
            <a:spAutoFit/>
          </a:bodyPr>
          <a:lstStyle/>
          <a:p>
            <a:r>
              <a:rPr lang="en-RO" dirty="0">
                <a:latin typeface="Sathu" pitchFamily="2" charset="-34"/>
                <a:cs typeface="Sathu" pitchFamily="2" charset="-34"/>
              </a:rPr>
              <a:t>Unit test for Staff constructor</a:t>
            </a:r>
          </a:p>
        </p:txBody>
      </p:sp>
      <p:sp>
        <p:nvSpPr>
          <p:cNvPr id="5" name="TextBox 4">
            <a:extLst>
              <a:ext uri="{FF2B5EF4-FFF2-40B4-BE49-F238E27FC236}">
                <a16:creationId xmlns:a16="http://schemas.microsoft.com/office/drawing/2014/main" id="{AA2991EE-07AD-428A-C4F4-251D9639BE50}"/>
              </a:ext>
            </a:extLst>
          </p:cNvPr>
          <p:cNvSpPr txBox="1"/>
          <p:nvPr/>
        </p:nvSpPr>
        <p:spPr>
          <a:xfrm>
            <a:off x="6682497" y="267728"/>
            <a:ext cx="4020652" cy="369332"/>
          </a:xfrm>
          <a:prstGeom prst="rect">
            <a:avLst/>
          </a:prstGeom>
          <a:noFill/>
        </p:spPr>
        <p:txBody>
          <a:bodyPr wrap="none" rtlCol="0">
            <a:spAutoFit/>
          </a:bodyPr>
          <a:lstStyle/>
          <a:p>
            <a:r>
              <a:rPr lang="en-RO" dirty="0">
                <a:latin typeface="Sathu" pitchFamily="2" charset="-34"/>
                <a:cs typeface="Sathu" pitchFamily="2" charset="-34"/>
              </a:rPr>
              <a:t>Unit test for GroupByBreed method</a:t>
            </a:r>
          </a:p>
        </p:txBody>
      </p:sp>
      <p:sp>
        <p:nvSpPr>
          <p:cNvPr id="6" name="TextBox 5">
            <a:extLst>
              <a:ext uri="{FF2B5EF4-FFF2-40B4-BE49-F238E27FC236}">
                <a16:creationId xmlns:a16="http://schemas.microsoft.com/office/drawing/2014/main" id="{46700AE8-2F73-A810-C96F-2DE3F3A16DE3}"/>
              </a:ext>
            </a:extLst>
          </p:cNvPr>
          <p:cNvSpPr txBox="1"/>
          <p:nvPr/>
        </p:nvSpPr>
        <p:spPr>
          <a:xfrm>
            <a:off x="6682497" y="662426"/>
            <a:ext cx="5390130" cy="5909310"/>
          </a:xfrm>
          <a:prstGeom prst="rect">
            <a:avLst/>
          </a:prstGeom>
          <a:solidFill>
            <a:schemeClr val="tx2"/>
          </a:solidFill>
        </p:spPr>
        <p:txBody>
          <a:bodyPr wrap="none" rtlCol="0">
            <a:spAutoFit/>
          </a:bodyPr>
          <a:lstStyle/>
          <a:p>
            <a:r>
              <a:rPr lang="en-GB" sz="1400" dirty="0">
                <a:solidFill>
                  <a:srgbClr val="CF8E6D"/>
                </a:solidFill>
                <a:effectLst/>
              </a:rPr>
              <a:t>import </a:t>
            </a:r>
            <a:r>
              <a:rPr lang="en-GB" sz="1400" dirty="0" err="1">
                <a:solidFill>
                  <a:srgbClr val="BCBEC4"/>
                </a:solidFill>
                <a:effectLst/>
              </a:rPr>
              <a:t>org.junit.jupiter.api.</a:t>
            </a:r>
            <a:r>
              <a:rPr lang="en-GB" sz="1400" dirty="0" err="1">
                <a:solidFill>
                  <a:srgbClr val="B3AE60"/>
                </a:solidFill>
                <a:effectLst/>
              </a:rPr>
              <a:t>Test</a:t>
            </a:r>
            <a:r>
              <a:rPr lang="en-GB" sz="1400" dirty="0">
                <a:solidFill>
                  <a:srgbClr val="BCBEC4"/>
                </a:solidFill>
                <a:effectLst/>
              </a:rPr>
              <a:t>;</a:t>
            </a:r>
            <a:br>
              <a:rPr lang="en-GB" sz="1400" dirty="0">
                <a:solidFill>
                  <a:srgbClr val="BCBEC4"/>
                </a:solidFill>
                <a:effectLst/>
              </a:rPr>
            </a:br>
            <a:r>
              <a:rPr lang="en-GB" sz="1400" dirty="0">
                <a:solidFill>
                  <a:srgbClr val="CF8E6D"/>
                </a:solidFill>
                <a:effectLst/>
              </a:rPr>
              <a:t>import </a:t>
            </a:r>
            <a:r>
              <a:rPr lang="en-GB" sz="1400" dirty="0" err="1">
                <a:solidFill>
                  <a:srgbClr val="BCBEC4"/>
                </a:solidFill>
                <a:effectLst/>
              </a:rPr>
              <a:t>java.util.ArrayList</a:t>
            </a:r>
            <a:r>
              <a:rPr lang="en-GB" sz="1400" dirty="0">
                <a:solidFill>
                  <a:srgbClr val="BCBEC4"/>
                </a:solidFill>
                <a:effectLst/>
              </a:rPr>
              <a:t>;</a:t>
            </a:r>
            <a:br>
              <a:rPr lang="en-GB" sz="1400" dirty="0">
                <a:solidFill>
                  <a:srgbClr val="BCBEC4"/>
                </a:solidFill>
                <a:effectLst/>
              </a:rPr>
            </a:br>
            <a:r>
              <a:rPr lang="en-GB" sz="1400" dirty="0">
                <a:solidFill>
                  <a:srgbClr val="CF8E6D"/>
                </a:solidFill>
                <a:effectLst/>
              </a:rPr>
              <a:t>import </a:t>
            </a:r>
            <a:r>
              <a:rPr lang="en-GB" sz="1400" dirty="0" err="1">
                <a:solidFill>
                  <a:srgbClr val="BCBEC4"/>
                </a:solidFill>
                <a:effectLst/>
              </a:rPr>
              <a:t>java.util.Map</a:t>
            </a:r>
            <a:r>
              <a:rPr lang="en-GB" sz="1400" dirty="0">
                <a:solidFill>
                  <a:srgbClr val="BCBEC4"/>
                </a:solidFill>
                <a:effectLst/>
              </a:rPr>
              <a:t>;</a:t>
            </a:r>
            <a:br>
              <a:rPr lang="en-GB" sz="1400" dirty="0">
                <a:solidFill>
                  <a:srgbClr val="BCBEC4"/>
                </a:solidFill>
                <a:effectLst/>
              </a:rPr>
            </a:br>
            <a:r>
              <a:rPr lang="en-GB" sz="1400" dirty="0">
                <a:solidFill>
                  <a:srgbClr val="CF8E6D"/>
                </a:solidFill>
                <a:effectLst/>
              </a:rPr>
              <a:t>import static </a:t>
            </a:r>
            <a:r>
              <a:rPr lang="en-GB" sz="1400" dirty="0" err="1">
                <a:solidFill>
                  <a:srgbClr val="BCBEC4"/>
                </a:solidFill>
                <a:effectLst/>
              </a:rPr>
              <a:t>org.junit.jupiter.api.Assertions.</a:t>
            </a:r>
            <a:r>
              <a:rPr lang="en-GB" sz="1400" i="1" dirty="0" err="1">
                <a:solidFill>
                  <a:srgbClr val="BCBEC4"/>
                </a:solidFill>
                <a:effectLst/>
              </a:rPr>
              <a:t>assertEquals</a:t>
            </a:r>
            <a:r>
              <a:rPr lang="en-GB" sz="1400" dirty="0">
                <a:solidFill>
                  <a:srgbClr val="BCBEC4"/>
                </a:solidFill>
                <a:effectLst/>
              </a:rPr>
              <a:t>;</a:t>
            </a:r>
          </a:p>
          <a:p>
            <a:br>
              <a:rPr lang="en-GB" sz="1400" dirty="0">
                <a:solidFill>
                  <a:srgbClr val="BCBEC4"/>
                </a:solidFill>
                <a:effectLst/>
              </a:rPr>
            </a:br>
            <a:r>
              <a:rPr lang="en-GB" sz="1400" dirty="0">
                <a:solidFill>
                  <a:srgbClr val="CF8E6D"/>
                </a:solidFill>
                <a:effectLst/>
              </a:rPr>
              <a:t>public class </a:t>
            </a:r>
            <a:r>
              <a:rPr lang="en-GB" sz="1400" dirty="0" err="1">
                <a:solidFill>
                  <a:srgbClr val="BCBEC4"/>
                </a:solidFill>
                <a:effectLst/>
              </a:rPr>
              <a:t>AnimalBreedTest</a:t>
            </a: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r>
              <a:rPr lang="en-GB" sz="1400" dirty="0">
                <a:solidFill>
                  <a:srgbClr val="B3AE60"/>
                </a:solidFill>
                <a:effectLst/>
              </a:rPr>
              <a:t>@Test</a:t>
            </a:r>
            <a:br>
              <a:rPr lang="en-GB" sz="1400" dirty="0">
                <a:solidFill>
                  <a:srgbClr val="B3AE60"/>
                </a:solidFill>
                <a:effectLst/>
              </a:rPr>
            </a:br>
            <a:r>
              <a:rPr lang="en-GB" sz="1400" dirty="0">
                <a:solidFill>
                  <a:srgbClr val="B3AE60"/>
                </a:solidFill>
                <a:effectLst/>
              </a:rPr>
              <a:t>        </a:t>
            </a:r>
            <a:r>
              <a:rPr lang="en-GB" sz="1400" dirty="0">
                <a:solidFill>
                  <a:srgbClr val="CF8E6D"/>
                </a:solidFill>
                <a:effectLst/>
              </a:rPr>
              <a:t>public void </a:t>
            </a:r>
            <a:r>
              <a:rPr lang="en-GB" sz="1400" dirty="0" err="1">
                <a:solidFill>
                  <a:srgbClr val="56A8F5"/>
                </a:solidFill>
                <a:effectLst/>
              </a:rPr>
              <a:t>testGroupByBreed</a:t>
            </a: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Animal animal1 = </a:t>
            </a:r>
            <a:r>
              <a:rPr lang="en-GB" sz="1400" dirty="0">
                <a:solidFill>
                  <a:srgbClr val="CF8E6D"/>
                </a:solidFill>
                <a:effectLst/>
              </a:rPr>
              <a:t>new </a:t>
            </a:r>
            <a:r>
              <a:rPr lang="en-GB" sz="1400" dirty="0">
                <a:solidFill>
                  <a:srgbClr val="BCBEC4"/>
                </a:solidFill>
                <a:effectLst/>
              </a:rPr>
              <a:t>Animal(</a:t>
            </a:r>
            <a:r>
              <a:rPr lang="en-GB" sz="1400" dirty="0">
                <a:solidFill>
                  <a:srgbClr val="6AAB73"/>
                </a:solidFill>
                <a:effectLst/>
              </a:rPr>
              <a:t>"Dog"</a:t>
            </a:r>
            <a:r>
              <a:rPr lang="en-GB" sz="1400" dirty="0">
                <a:solidFill>
                  <a:srgbClr val="BCBEC4"/>
                </a:solidFill>
                <a:effectLst/>
              </a:rPr>
              <a:t>, </a:t>
            </a:r>
            <a:r>
              <a:rPr lang="en-GB" sz="1400" dirty="0">
                <a:solidFill>
                  <a:srgbClr val="2AACB8"/>
                </a:solidFill>
                <a:effectLst/>
              </a:rPr>
              <a:t>150</a:t>
            </a:r>
            <a:r>
              <a:rPr lang="en-GB" sz="1400" dirty="0">
                <a:solidFill>
                  <a:srgbClr val="BCBEC4"/>
                </a:solidFill>
                <a:effectLst/>
              </a:rPr>
              <a:t>, </a:t>
            </a:r>
            <a:r>
              <a:rPr lang="en-GB" sz="1400" dirty="0">
                <a:solidFill>
                  <a:srgbClr val="2AACB8"/>
                </a:solidFill>
                <a:effectLst/>
              </a:rPr>
              <a:t>3</a:t>
            </a:r>
            <a:r>
              <a:rPr lang="en-GB" sz="1400" dirty="0">
                <a:solidFill>
                  <a:srgbClr val="BCBEC4"/>
                </a:solidFill>
                <a:effectLst/>
              </a:rPr>
              <a:t>, </a:t>
            </a:r>
            <a:r>
              <a:rPr lang="en-GB" sz="1400" dirty="0">
                <a:solidFill>
                  <a:srgbClr val="2AACB8"/>
                </a:solidFill>
                <a:effectLst/>
              </a:rPr>
              <a:t>5000</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Animal animal2 = </a:t>
            </a:r>
            <a:r>
              <a:rPr lang="en-GB" sz="1400" dirty="0">
                <a:solidFill>
                  <a:srgbClr val="CF8E6D"/>
                </a:solidFill>
                <a:effectLst/>
              </a:rPr>
              <a:t>new </a:t>
            </a:r>
            <a:r>
              <a:rPr lang="en-GB" sz="1400" dirty="0">
                <a:solidFill>
                  <a:srgbClr val="BCBEC4"/>
                </a:solidFill>
                <a:effectLst/>
              </a:rPr>
              <a:t>Animal(</a:t>
            </a:r>
            <a:r>
              <a:rPr lang="en-GB" sz="1400" dirty="0">
                <a:solidFill>
                  <a:srgbClr val="6AAB73"/>
                </a:solidFill>
                <a:effectLst/>
              </a:rPr>
              <a:t>"Cat"</a:t>
            </a:r>
            <a:r>
              <a:rPr lang="en-GB" sz="1400" dirty="0">
                <a:solidFill>
                  <a:srgbClr val="BCBEC4"/>
                </a:solidFill>
                <a:effectLst/>
              </a:rPr>
              <a:t>, </a:t>
            </a:r>
            <a:r>
              <a:rPr lang="en-GB" sz="1400" dirty="0">
                <a:solidFill>
                  <a:srgbClr val="2AACB8"/>
                </a:solidFill>
                <a:effectLst/>
              </a:rPr>
              <a:t>120</a:t>
            </a:r>
            <a:r>
              <a:rPr lang="en-GB" sz="1400" dirty="0">
                <a:solidFill>
                  <a:srgbClr val="BCBEC4"/>
                </a:solidFill>
                <a:effectLst/>
              </a:rPr>
              <a:t>, </a:t>
            </a:r>
            <a:r>
              <a:rPr lang="en-GB" sz="1400" dirty="0">
                <a:solidFill>
                  <a:srgbClr val="2AACB8"/>
                </a:solidFill>
                <a:effectLst/>
              </a:rPr>
              <a:t>2</a:t>
            </a:r>
            <a:r>
              <a:rPr lang="en-GB" sz="1400" dirty="0">
                <a:solidFill>
                  <a:srgbClr val="BCBEC4"/>
                </a:solidFill>
                <a:effectLst/>
              </a:rPr>
              <a:t>, </a:t>
            </a:r>
            <a:r>
              <a:rPr lang="en-GB" sz="1400" dirty="0">
                <a:solidFill>
                  <a:srgbClr val="2AACB8"/>
                </a:solidFill>
                <a:effectLst/>
              </a:rPr>
              <a:t>3000</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Animal animal3 = </a:t>
            </a:r>
            <a:r>
              <a:rPr lang="en-GB" sz="1400" dirty="0">
                <a:solidFill>
                  <a:srgbClr val="CF8E6D"/>
                </a:solidFill>
                <a:effectLst/>
              </a:rPr>
              <a:t>new </a:t>
            </a:r>
            <a:r>
              <a:rPr lang="en-GB" sz="1400" dirty="0">
                <a:solidFill>
                  <a:srgbClr val="BCBEC4"/>
                </a:solidFill>
                <a:effectLst/>
              </a:rPr>
              <a:t>Animal(</a:t>
            </a:r>
            <a:r>
              <a:rPr lang="en-GB" sz="1400" dirty="0">
                <a:solidFill>
                  <a:srgbClr val="6AAB73"/>
                </a:solidFill>
                <a:effectLst/>
              </a:rPr>
              <a:t>"Dog"</a:t>
            </a:r>
            <a:r>
              <a:rPr lang="en-GB" sz="1400" dirty="0">
                <a:solidFill>
                  <a:srgbClr val="BCBEC4"/>
                </a:solidFill>
                <a:effectLst/>
              </a:rPr>
              <a:t>, </a:t>
            </a:r>
            <a:r>
              <a:rPr lang="en-GB" sz="1400" dirty="0">
                <a:solidFill>
                  <a:srgbClr val="2AACB8"/>
                </a:solidFill>
                <a:effectLst/>
              </a:rPr>
              <a:t>200</a:t>
            </a:r>
            <a:r>
              <a:rPr lang="en-GB" sz="1400" dirty="0">
                <a:solidFill>
                  <a:srgbClr val="BCBEC4"/>
                </a:solidFill>
                <a:effectLst/>
              </a:rPr>
              <a:t>, </a:t>
            </a:r>
            <a:r>
              <a:rPr lang="en-GB" sz="1400" dirty="0">
                <a:solidFill>
                  <a:srgbClr val="2AACB8"/>
                </a:solidFill>
                <a:effectLst/>
              </a:rPr>
              <a:t>4</a:t>
            </a:r>
            <a:r>
              <a:rPr lang="en-GB" sz="1400" dirty="0">
                <a:solidFill>
                  <a:srgbClr val="BCBEC4"/>
                </a:solidFill>
                <a:effectLst/>
              </a:rPr>
              <a:t>, </a:t>
            </a:r>
            <a:r>
              <a:rPr lang="en-GB" sz="1400" dirty="0">
                <a:solidFill>
                  <a:srgbClr val="2AACB8"/>
                </a:solidFill>
                <a:effectLst/>
              </a:rPr>
              <a:t>6000</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Animal animal4 = </a:t>
            </a:r>
            <a:r>
              <a:rPr lang="en-GB" sz="1400" dirty="0">
                <a:solidFill>
                  <a:srgbClr val="CF8E6D"/>
                </a:solidFill>
                <a:effectLst/>
              </a:rPr>
              <a:t>new </a:t>
            </a:r>
            <a:r>
              <a:rPr lang="en-GB" sz="1400" dirty="0">
                <a:solidFill>
                  <a:srgbClr val="BCBEC4"/>
                </a:solidFill>
                <a:effectLst/>
              </a:rPr>
              <a:t>Animal(</a:t>
            </a:r>
            <a:r>
              <a:rPr lang="en-GB" sz="1400" dirty="0">
                <a:solidFill>
                  <a:srgbClr val="6AAB73"/>
                </a:solidFill>
                <a:effectLst/>
              </a:rPr>
              <a:t>"Fish"</a:t>
            </a:r>
            <a:r>
              <a:rPr lang="en-GB" sz="1400" dirty="0">
                <a:solidFill>
                  <a:srgbClr val="BCBEC4"/>
                </a:solidFill>
                <a:effectLst/>
              </a:rPr>
              <a:t>, </a:t>
            </a:r>
            <a:r>
              <a:rPr lang="en-GB" sz="1400" dirty="0">
                <a:solidFill>
                  <a:srgbClr val="2AACB8"/>
                </a:solidFill>
                <a:effectLst/>
              </a:rPr>
              <a:t>80</a:t>
            </a:r>
            <a:r>
              <a:rPr lang="en-GB" sz="1400" dirty="0">
                <a:solidFill>
                  <a:srgbClr val="BCBEC4"/>
                </a:solidFill>
                <a:effectLst/>
              </a:rPr>
              <a:t>, </a:t>
            </a:r>
            <a:r>
              <a:rPr lang="en-GB" sz="1400" dirty="0">
                <a:solidFill>
                  <a:srgbClr val="2AACB8"/>
                </a:solidFill>
                <a:effectLst/>
              </a:rPr>
              <a:t>1</a:t>
            </a:r>
            <a:r>
              <a:rPr lang="en-GB" sz="1400" dirty="0">
                <a:solidFill>
                  <a:srgbClr val="BCBEC4"/>
                </a:solidFill>
                <a:effectLst/>
              </a:rPr>
              <a:t>, </a:t>
            </a:r>
            <a:r>
              <a:rPr lang="en-GB" sz="1400" dirty="0">
                <a:solidFill>
                  <a:srgbClr val="2AACB8"/>
                </a:solidFill>
                <a:effectLst/>
              </a:rPr>
              <a:t>1000</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ArrayList</a:t>
            </a:r>
            <a:r>
              <a:rPr lang="en-GB" sz="1400" dirty="0">
                <a:solidFill>
                  <a:srgbClr val="BCBEC4"/>
                </a:solidFill>
                <a:effectLst/>
              </a:rPr>
              <a:t>&lt;Animal&gt; animals = </a:t>
            </a:r>
            <a:r>
              <a:rPr lang="en-GB" sz="1400" dirty="0">
                <a:solidFill>
                  <a:srgbClr val="CF8E6D"/>
                </a:solidFill>
                <a:effectLst/>
              </a:rPr>
              <a:t>new </a:t>
            </a:r>
            <a:r>
              <a:rPr lang="en-GB" sz="1400" dirty="0" err="1">
                <a:solidFill>
                  <a:srgbClr val="BCBEC4"/>
                </a:solidFill>
                <a:effectLst/>
              </a:rPr>
              <a:t>ArrayList</a:t>
            </a:r>
            <a:r>
              <a:rPr lang="en-GB" sz="1400" dirty="0">
                <a:solidFill>
                  <a:srgbClr val="BCBEC4"/>
                </a:solidFill>
                <a:effectLst/>
              </a:rPr>
              <a:t>&lt;&gt;();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animals.add</a:t>
            </a:r>
            <a:r>
              <a:rPr lang="en-GB" sz="1400" dirty="0">
                <a:solidFill>
                  <a:srgbClr val="BCBEC4"/>
                </a:solidFill>
                <a:effectLst/>
              </a:rPr>
              <a:t>(animal1);</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animals.add</a:t>
            </a:r>
            <a:r>
              <a:rPr lang="en-GB" sz="1400" dirty="0">
                <a:solidFill>
                  <a:srgbClr val="BCBEC4"/>
                </a:solidFill>
                <a:effectLst/>
              </a:rPr>
              <a:t>(animal2);</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animals.add</a:t>
            </a:r>
            <a:r>
              <a:rPr lang="en-GB" sz="1400" dirty="0">
                <a:solidFill>
                  <a:srgbClr val="BCBEC4"/>
                </a:solidFill>
                <a:effectLst/>
              </a:rPr>
              <a:t>(animal3);</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animals.add</a:t>
            </a:r>
            <a:r>
              <a:rPr lang="en-GB" sz="1400" dirty="0">
                <a:solidFill>
                  <a:srgbClr val="BCBEC4"/>
                </a:solidFill>
                <a:effectLst/>
              </a:rPr>
              <a:t>(animal4);</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Map&lt;String, Integer&gt; result = </a:t>
            </a:r>
            <a:r>
              <a:rPr lang="en-GB" sz="1400" dirty="0" err="1">
                <a:solidFill>
                  <a:srgbClr val="BCBEC4"/>
                </a:solidFill>
                <a:effectLst/>
              </a:rPr>
              <a:t>Animal.</a:t>
            </a:r>
            <a:r>
              <a:rPr lang="en-GB" sz="1400" i="1" dirty="0" err="1">
                <a:solidFill>
                  <a:srgbClr val="BCBEC4"/>
                </a:solidFill>
                <a:effectLst/>
              </a:rPr>
              <a:t>groupByBreed</a:t>
            </a:r>
            <a:r>
              <a:rPr lang="en-GB" sz="1400" dirty="0">
                <a:solidFill>
                  <a:srgbClr val="BCBEC4"/>
                </a:solidFill>
                <a:effectLst/>
              </a:rPr>
              <a:t>(animals);</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2AACB8"/>
                </a:solidFill>
                <a:effectLst/>
              </a:rPr>
              <a:t>2</a:t>
            </a:r>
            <a:r>
              <a:rPr lang="en-GB" sz="1400" dirty="0">
                <a:solidFill>
                  <a:srgbClr val="BCBEC4"/>
                </a:solidFill>
                <a:effectLst/>
              </a:rPr>
              <a:t>, </a:t>
            </a:r>
            <a:r>
              <a:rPr lang="en-GB" sz="1400" dirty="0" err="1">
                <a:solidFill>
                  <a:srgbClr val="BCBEC4"/>
                </a:solidFill>
                <a:effectLst/>
              </a:rPr>
              <a:t>result.get</a:t>
            </a:r>
            <a:r>
              <a:rPr lang="en-GB" sz="1400" dirty="0">
                <a:solidFill>
                  <a:srgbClr val="BCBEC4"/>
                </a:solidFill>
                <a:effectLst/>
              </a:rPr>
              <a:t>(</a:t>
            </a:r>
            <a:r>
              <a:rPr lang="en-GB" sz="1400" dirty="0">
                <a:solidFill>
                  <a:srgbClr val="6AAB73"/>
                </a:solidFill>
                <a:effectLst/>
              </a:rPr>
              <a:t>"Dog"</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2AACB8"/>
                </a:solidFill>
                <a:effectLst/>
              </a:rPr>
              <a:t>1</a:t>
            </a:r>
            <a:r>
              <a:rPr lang="en-GB" sz="1400" dirty="0">
                <a:solidFill>
                  <a:srgbClr val="BCBEC4"/>
                </a:solidFill>
                <a:effectLst/>
              </a:rPr>
              <a:t>, </a:t>
            </a:r>
            <a:r>
              <a:rPr lang="en-GB" sz="1400" dirty="0" err="1">
                <a:solidFill>
                  <a:srgbClr val="BCBEC4"/>
                </a:solidFill>
                <a:effectLst/>
              </a:rPr>
              <a:t>result.get</a:t>
            </a:r>
            <a:r>
              <a:rPr lang="en-GB" sz="1400" dirty="0">
                <a:solidFill>
                  <a:srgbClr val="BCBEC4"/>
                </a:solidFill>
                <a:effectLst/>
              </a:rPr>
              <a:t>(</a:t>
            </a:r>
            <a:r>
              <a:rPr lang="en-GB" sz="1400" dirty="0">
                <a:solidFill>
                  <a:srgbClr val="6AAB73"/>
                </a:solidFill>
                <a:effectLst/>
              </a:rPr>
              <a:t>"Cat"</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2AACB8"/>
                </a:solidFill>
                <a:effectLst/>
              </a:rPr>
              <a:t>1</a:t>
            </a:r>
            <a:r>
              <a:rPr lang="en-GB" sz="1400" dirty="0">
                <a:solidFill>
                  <a:srgbClr val="BCBEC4"/>
                </a:solidFill>
                <a:effectLst/>
              </a:rPr>
              <a:t>, </a:t>
            </a:r>
            <a:r>
              <a:rPr lang="en-GB" sz="1400" dirty="0" err="1">
                <a:solidFill>
                  <a:srgbClr val="BCBEC4"/>
                </a:solidFill>
                <a:effectLst/>
              </a:rPr>
              <a:t>result.get</a:t>
            </a:r>
            <a:r>
              <a:rPr lang="en-GB" sz="1400" dirty="0">
                <a:solidFill>
                  <a:srgbClr val="BCBEC4"/>
                </a:solidFill>
                <a:effectLst/>
              </a:rPr>
              <a:t>(</a:t>
            </a:r>
            <a:r>
              <a:rPr lang="en-GB" sz="1400" dirty="0">
                <a:solidFill>
                  <a:srgbClr val="6AAB73"/>
                </a:solidFill>
                <a:effectLst/>
              </a:rPr>
              <a:t>"Fish"</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2AACB8"/>
                </a:solidFill>
                <a:effectLst/>
              </a:rPr>
              <a:t>3</a:t>
            </a:r>
            <a:r>
              <a:rPr lang="en-GB" sz="1400" dirty="0">
                <a:solidFill>
                  <a:srgbClr val="BCBEC4"/>
                </a:solidFill>
                <a:effectLst/>
              </a:rPr>
              <a:t>, </a:t>
            </a:r>
            <a:r>
              <a:rPr lang="en-GB" sz="1400" dirty="0" err="1">
                <a:solidFill>
                  <a:srgbClr val="BCBEC4"/>
                </a:solidFill>
                <a:effectLst/>
              </a:rPr>
              <a:t>result.size</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a:t>
            </a:r>
          </a:p>
        </p:txBody>
      </p:sp>
    </p:spTree>
    <p:extLst>
      <p:ext uri="{BB962C8B-B14F-4D97-AF65-F5344CB8AC3E}">
        <p14:creationId xmlns:p14="http://schemas.microsoft.com/office/powerpoint/2010/main" val="3784265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D9C2F2-58CE-DBF9-B03C-E9A21930D02C}"/>
              </a:ext>
            </a:extLst>
          </p:cNvPr>
          <p:cNvSpPr txBox="1"/>
          <p:nvPr/>
        </p:nvSpPr>
        <p:spPr>
          <a:xfrm>
            <a:off x="889796" y="662426"/>
            <a:ext cx="4509696" cy="4185761"/>
          </a:xfrm>
          <a:prstGeom prst="rect">
            <a:avLst/>
          </a:prstGeom>
          <a:solidFill>
            <a:schemeClr val="tx2"/>
          </a:solidFill>
        </p:spPr>
        <p:txBody>
          <a:bodyPr wrap="none" rtlCol="0">
            <a:spAutoFit/>
          </a:bodyPr>
          <a:lstStyle/>
          <a:p>
            <a:r>
              <a:rPr lang="en-GB" sz="1400" dirty="0">
                <a:solidFill>
                  <a:srgbClr val="CF8E6D"/>
                </a:solidFill>
                <a:effectLst/>
              </a:rPr>
              <a:t>import </a:t>
            </a:r>
            <a:r>
              <a:rPr lang="en-GB" sz="1400" dirty="0" err="1">
                <a:solidFill>
                  <a:srgbClr val="BCBEC4"/>
                </a:solidFill>
                <a:effectLst/>
              </a:rPr>
              <a:t>org.junit.jupiter.api.</a:t>
            </a:r>
            <a:r>
              <a:rPr lang="en-GB" sz="1400" dirty="0" err="1">
                <a:solidFill>
                  <a:srgbClr val="B3AE60"/>
                </a:solidFill>
                <a:effectLst/>
              </a:rPr>
              <a:t>Test</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CF8E6D"/>
                </a:solidFill>
                <a:effectLst/>
              </a:rPr>
              <a:t>import </a:t>
            </a:r>
            <a:r>
              <a:rPr lang="en-GB" sz="1400" dirty="0" err="1">
                <a:solidFill>
                  <a:srgbClr val="BCBEC4"/>
                </a:solidFill>
                <a:effectLst/>
              </a:rPr>
              <a:t>java.util.ArrayList</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CF8E6D"/>
                </a:solidFill>
                <a:effectLst/>
              </a:rPr>
              <a:t>class </a:t>
            </a:r>
            <a:r>
              <a:rPr lang="en-GB" sz="1400" dirty="0" err="1">
                <a:solidFill>
                  <a:srgbClr val="BCBEC4"/>
                </a:solidFill>
                <a:effectLst/>
              </a:rPr>
              <a:t>countAnimalsTest</a:t>
            </a:r>
            <a:r>
              <a:rPr lang="en-GB" sz="1400" dirty="0">
                <a:solidFill>
                  <a:srgbClr val="BCBEC4"/>
                </a:solidFill>
                <a:effectLst/>
              </a:rPr>
              <a:t> {</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t>
            </a:r>
            <a:r>
              <a:rPr lang="en-GB" sz="1400" dirty="0">
                <a:solidFill>
                  <a:srgbClr val="B3AE60"/>
                </a:solidFill>
                <a:effectLst/>
              </a:rPr>
              <a:t>@Test</a:t>
            </a:r>
            <a:br>
              <a:rPr lang="en-GB" sz="1400" dirty="0">
                <a:solidFill>
                  <a:srgbClr val="B3AE60"/>
                </a:solidFill>
                <a:effectLst/>
              </a:rPr>
            </a:br>
            <a:r>
              <a:rPr lang="en-GB" sz="1400" dirty="0">
                <a:solidFill>
                  <a:srgbClr val="B3AE60"/>
                </a:solidFill>
                <a:effectLst/>
              </a:rPr>
              <a:t>    </a:t>
            </a:r>
            <a:r>
              <a:rPr lang="en-GB" sz="1400" dirty="0">
                <a:solidFill>
                  <a:srgbClr val="CF8E6D"/>
                </a:solidFill>
                <a:effectLst/>
              </a:rPr>
              <a:t>public void </a:t>
            </a:r>
            <a:r>
              <a:rPr lang="en-GB" sz="1400" dirty="0" err="1">
                <a:solidFill>
                  <a:srgbClr val="56A8F5"/>
                </a:solidFill>
                <a:effectLst/>
              </a:rPr>
              <a:t>testCountAnimals</a:t>
            </a: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Staff staff = </a:t>
            </a:r>
            <a:r>
              <a:rPr lang="en-GB" sz="1400" dirty="0">
                <a:solidFill>
                  <a:srgbClr val="CF8E6D"/>
                </a:solidFill>
                <a:effectLst/>
              </a:rPr>
              <a:t>new </a:t>
            </a:r>
            <a:r>
              <a:rPr lang="en-GB" sz="1400" dirty="0">
                <a:solidFill>
                  <a:srgbClr val="BCBEC4"/>
                </a:solidFill>
                <a:effectLst/>
              </a:rPr>
              <a:t>Staff(</a:t>
            </a:r>
            <a:r>
              <a:rPr lang="en-GB" sz="1400" dirty="0">
                <a:solidFill>
                  <a:srgbClr val="6AAB73"/>
                </a:solidFill>
                <a:effectLst/>
              </a:rPr>
              <a:t>"John"</a:t>
            </a:r>
            <a:r>
              <a:rPr lang="en-GB" sz="1400" dirty="0">
                <a:solidFill>
                  <a:srgbClr val="BCBEC4"/>
                </a:solidFill>
                <a:effectLst/>
              </a:rPr>
              <a:t>, </a:t>
            </a:r>
            <a:r>
              <a:rPr lang="en-GB" sz="1400" dirty="0">
                <a:solidFill>
                  <a:srgbClr val="6AAB73"/>
                </a:solidFill>
                <a:effectLst/>
              </a:rPr>
              <a:t>"manager"</a:t>
            </a:r>
            <a:r>
              <a:rPr lang="en-GB" sz="1400" dirty="0">
                <a:solidFill>
                  <a:srgbClr val="BCBEC4"/>
                </a:solidFill>
                <a:effectLst/>
              </a:rPr>
              <a:t>, </a:t>
            </a:r>
            <a:r>
              <a:rPr lang="en-GB" sz="1400" dirty="0">
                <a:solidFill>
                  <a:srgbClr val="2AACB8"/>
                </a:solidFill>
                <a:effectLst/>
              </a:rPr>
              <a:t>30</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Store store = </a:t>
            </a:r>
            <a:r>
              <a:rPr lang="en-GB" sz="1400" dirty="0">
                <a:solidFill>
                  <a:srgbClr val="CF8E6D"/>
                </a:solidFill>
                <a:effectLst/>
              </a:rPr>
              <a:t>new </a:t>
            </a:r>
            <a:r>
              <a:rPr lang="en-GB" sz="1400" dirty="0">
                <a:solidFill>
                  <a:srgbClr val="BCBEC4"/>
                </a:solidFill>
                <a:effectLst/>
              </a:rPr>
              <a:t>Store(staff);</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ArrayList</a:t>
            </a:r>
            <a:r>
              <a:rPr lang="en-GB" sz="1400" dirty="0">
                <a:solidFill>
                  <a:srgbClr val="BCBEC4"/>
                </a:solidFill>
                <a:effectLst/>
              </a:rPr>
              <a:t>&lt;Animal&gt; animals = </a:t>
            </a:r>
            <a:r>
              <a:rPr lang="en-GB" sz="1400" dirty="0">
                <a:solidFill>
                  <a:srgbClr val="CF8E6D"/>
                </a:solidFill>
                <a:effectLst/>
              </a:rPr>
              <a:t>new </a:t>
            </a:r>
            <a:r>
              <a:rPr lang="en-GB" sz="1400" dirty="0" err="1">
                <a:solidFill>
                  <a:srgbClr val="BCBEC4"/>
                </a:solidFill>
                <a:effectLst/>
              </a:rPr>
              <a:t>ArrayList</a:t>
            </a:r>
            <a:r>
              <a:rPr lang="en-GB" sz="1400" dirty="0">
                <a:solidFill>
                  <a:srgbClr val="BCBEC4"/>
                </a:solidFill>
                <a:effectLst/>
              </a:rPr>
              <a:t>&lt;&gt;();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animals.add</a:t>
            </a:r>
            <a:r>
              <a:rPr lang="en-GB" sz="1400" dirty="0">
                <a:solidFill>
                  <a:srgbClr val="BCBEC4"/>
                </a:solidFill>
                <a:effectLst/>
              </a:rPr>
              <a:t>(</a:t>
            </a:r>
            <a:r>
              <a:rPr lang="en-GB" sz="1400" dirty="0">
                <a:solidFill>
                  <a:srgbClr val="CF8E6D"/>
                </a:solidFill>
                <a:effectLst/>
              </a:rPr>
              <a:t>new </a:t>
            </a:r>
            <a:r>
              <a:rPr lang="en-GB" sz="1400" dirty="0">
                <a:solidFill>
                  <a:srgbClr val="BCBEC4"/>
                </a:solidFill>
                <a:effectLst/>
              </a:rPr>
              <a:t>Animal(</a:t>
            </a:r>
            <a:r>
              <a:rPr lang="en-GB" sz="1400" dirty="0">
                <a:solidFill>
                  <a:srgbClr val="6AAB73"/>
                </a:solidFill>
                <a:effectLst/>
              </a:rPr>
              <a:t>"Labrador"</a:t>
            </a:r>
            <a:r>
              <a:rPr lang="en-GB" sz="1400" dirty="0">
                <a:solidFill>
                  <a:srgbClr val="BCBEC4"/>
                </a:solidFill>
                <a:effectLst/>
              </a:rPr>
              <a:t>, </a:t>
            </a:r>
            <a:r>
              <a:rPr lang="en-GB" sz="1400" dirty="0">
                <a:solidFill>
                  <a:srgbClr val="2AACB8"/>
                </a:solidFill>
                <a:effectLst/>
              </a:rPr>
              <a:t>200</a:t>
            </a:r>
            <a:r>
              <a:rPr lang="en-GB" sz="1400" dirty="0">
                <a:solidFill>
                  <a:srgbClr val="BCBEC4"/>
                </a:solidFill>
                <a:effectLst/>
              </a:rPr>
              <a:t>, </a:t>
            </a:r>
            <a:r>
              <a:rPr lang="en-GB" sz="1400" dirty="0">
                <a:solidFill>
                  <a:srgbClr val="2AACB8"/>
                </a:solidFill>
                <a:effectLst/>
              </a:rPr>
              <a:t>3</a:t>
            </a:r>
            <a:r>
              <a:rPr lang="en-GB" sz="1400" dirty="0">
                <a:solidFill>
                  <a:srgbClr val="BCBEC4"/>
                </a:solidFill>
                <a:effectLst/>
              </a:rPr>
              <a:t>, </a:t>
            </a:r>
            <a:r>
              <a:rPr lang="en-GB" sz="1400" dirty="0">
                <a:solidFill>
                  <a:srgbClr val="2AACB8"/>
                </a:solidFill>
                <a:effectLst/>
              </a:rPr>
              <a:t>5000</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animals.add</a:t>
            </a:r>
            <a:r>
              <a:rPr lang="en-GB" sz="1400" dirty="0">
                <a:solidFill>
                  <a:srgbClr val="BCBEC4"/>
                </a:solidFill>
                <a:effectLst/>
              </a:rPr>
              <a:t>(</a:t>
            </a:r>
            <a:r>
              <a:rPr lang="en-GB" sz="1400" dirty="0">
                <a:solidFill>
                  <a:srgbClr val="CF8E6D"/>
                </a:solidFill>
                <a:effectLst/>
              </a:rPr>
              <a:t>new </a:t>
            </a:r>
            <a:r>
              <a:rPr lang="en-GB" sz="1400" dirty="0">
                <a:solidFill>
                  <a:srgbClr val="BCBEC4"/>
                </a:solidFill>
                <a:effectLst/>
              </a:rPr>
              <a:t>Animal(</a:t>
            </a:r>
            <a:r>
              <a:rPr lang="en-GB" sz="1400" dirty="0">
                <a:solidFill>
                  <a:srgbClr val="6AAB73"/>
                </a:solidFill>
                <a:effectLst/>
              </a:rPr>
              <a:t>"</a:t>
            </a:r>
            <a:r>
              <a:rPr lang="en-GB" sz="1400" dirty="0" err="1">
                <a:solidFill>
                  <a:srgbClr val="6AAB73"/>
                </a:solidFill>
                <a:effectLst/>
              </a:rPr>
              <a:t>ClownFish</a:t>
            </a:r>
            <a:r>
              <a:rPr lang="en-GB" sz="1400" dirty="0">
                <a:solidFill>
                  <a:srgbClr val="6AAB73"/>
                </a:solidFill>
                <a:effectLst/>
              </a:rPr>
              <a:t>"</a:t>
            </a:r>
            <a:r>
              <a:rPr lang="en-GB" sz="1400" dirty="0">
                <a:solidFill>
                  <a:srgbClr val="BCBEC4"/>
                </a:solidFill>
                <a:effectLst/>
              </a:rPr>
              <a:t>, </a:t>
            </a:r>
            <a:r>
              <a:rPr lang="en-GB" sz="1400" dirty="0">
                <a:solidFill>
                  <a:srgbClr val="2AACB8"/>
                </a:solidFill>
                <a:effectLst/>
              </a:rPr>
              <a:t>50</a:t>
            </a:r>
            <a:r>
              <a:rPr lang="en-GB" sz="1400" dirty="0">
                <a:solidFill>
                  <a:srgbClr val="BCBEC4"/>
                </a:solidFill>
                <a:effectLst/>
              </a:rPr>
              <a:t>, </a:t>
            </a:r>
            <a:r>
              <a:rPr lang="en-GB" sz="1400" dirty="0">
                <a:solidFill>
                  <a:srgbClr val="2AACB8"/>
                </a:solidFill>
                <a:effectLst/>
              </a:rPr>
              <a:t>1</a:t>
            </a:r>
            <a:r>
              <a:rPr lang="en-GB" sz="1400" dirty="0">
                <a:solidFill>
                  <a:srgbClr val="BCBEC4"/>
                </a:solidFill>
                <a:effectLst/>
              </a:rPr>
              <a:t>, </a:t>
            </a:r>
            <a:r>
              <a:rPr lang="en-GB" sz="1400" dirty="0">
                <a:solidFill>
                  <a:srgbClr val="2AACB8"/>
                </a:solidFill>
                <a:effectLst/>
              </a:rPr>
              <a:t>200</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store.countAnimals</a:t>
            </a:r>
            <a:r>
              <a:rPr lang="en-GB" sz="1400" dirty="0">
                <a:solidFill>
                  <a:srgbClr val="BCBEC4"/>
                </a:solidFill>
                <a:effectLst/>
              </a:rPr>
              <a:t>(animals);</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a:t>
            </a:r>
          </a:p>
        </p:txBody>
      </p:sp>
      <p:sp>
        <p:nvSpPr>
          <p:cNvPr id="4" name="TextBox 3">
            <a:extLst>
              <a:ext uri="{FF2B5EF4-FFF2-40B4-BE49-F238E27FC236}">
                <a16:creationId xmlns:a16="http://schemas.microsoft.com/office/drawing/2014/main" id="{3348ABB9-4560-CFD3-DF28-F3A89A38B83F}"/>
              </a:ext>
            </a:extLst>
          </p:cNvPr>
          <p:cNvSpPr txBox="1"/>
          <p:nvPr/>
        </p:nvSpPr>
        <p:spPr>
          <a:xfrm>
            <a:off x="889796" y="286264"/>
            <a:ext cx="3942105" cy="369332"/>
          </a:xfrm>
          <a:prstGeom prst="rect">
            <a:avLst/>
          </a:prstGeom>
          <a:noFill/>
        </p:spPr>
        <p:txBody>
          <a:bodyPr wrap="none" rtlCol="0">
            <a:spAutoFit/>
          </a:bodyPr>
          <a:lstStyle/>
          <a:p>
            <a:r>
              <a:rPr lang="en-RO" dirty="0">
                <a:latin typeface="Sathu" pitchFamily="2" charset="-34"/>
                <a:cs typeface="Sathu" pitchFamily="2" charset="-34"/>
              </a:rPr>
              <a:t>Unit test for countAnimals method</a:t>
            </a:r>
          </a:p>
        </p:txBody>
      </p:sp>
      <p:sp>
        <p:nvSpPr>
          <p:cNvPr id="5" name="TextBox 4">
            <a:extLst>
              <a:ext uri="{FF2B5EF4-FFF2-40B4-BE49-F238E27FC236}">
                <a16:creationId xmlns:a16="http://schemas.microsoft.com/office/drawing/2014/main" id="{AA2991EE-07AD-428A-C4F4-251D9639BE50}"/>
              </a:ext>
            </a:extLst>
          </p:cNvPr>
          <p:cNvSpPr txBox="1"/>
          <p:nvPr/>
        </p:nvSpPr>
        <p:spPr>
          <a:xfrm>
            <a:off x="6914725" y="939424"/>
            <a:ext cx="4099199" cy="369332"/>
          </a:xfrm>
          <a:prstGeom prst="rect">
            <a:avLst/>
          </a:prstGeom>
          <a:noFill/>
        </p:spPr>
        <p:txBody>
          <a:bodyPr wrap="none" rtlCol="0">
            <a:spAutoFit/>
          </a:bodyPr>
          <a:lstStyle/>
          <a:p>
            <a:r>
              <a:rPr lang="en-RO" dirty="0">
                <a:latin typeface="Sathu" pitchFamily="2" charset="-34"/>
                <a:cs typeface="Sathu" pitchFamily="2" charset="-34"/>
              </a:rPr>
              <a:t>Unit test for HavierThan3kg method</a:t>
            </a:r>
          </a:p>
        </p:txBody>
      </p:sp>
      <p:sp>
        <p:nvSpPr>
          <p:cNvPr id="6" name="TextBox 5">
            <a:extLst>
              <a:ext uri="{FF2B5EF4-FFF2-40B4-BE49-F238E27FC236}">
                <a16:creationId xmlns:a16="http://schemas.microsoft.com/office/drawing/2014/main" id="{46700AE8-2F73-A810-C96F-2DE3F3A16DE3}"/>
              </a:ext>
            </a:extLst>
          </p:cNvPr>
          <p:cNvSpPr txBox="1"/>
          <p:nvPr/>
        </p:nvSpPr>
        <p:spPr>
          <a:xfrm>
            <a:off x="6914725" y="1308756"/>
            <a:ext cx="4736681" cy="5047536"/>
          </a:xfrm>
          <a:prstGeom prst="rect">
            <a:avLst/>
          </a:prstGeom>
          <a:solidFill>
            <a:schemeClr val="tx2"/>
          </a:solidFill>
        </p:spPr>
        <p:txBody>
          <a:bodyPr wrap="none" rtlCol="0">
            <a:spAutoFit/>
          </a:bodyPr>
          <a:lstStyle/>
          <a:p>
            <a:r>
              <a:rPr lang="en-GB" sz="1400" dirty="0">
                <a:solidFill>
                  <a:srgbClr val="CF8E6D"/>
                </a:solidFill>
                <a:effectLst/>
              </a:rPr>
              <a:t>import </a:t>
            </a:r>
            <a:r>
              <a:rPr lang="en-GB" sz="1400" dirty="0" err="1">
                <a:solidFill>
                  <a:srgbClr val="BCBEC4"/>
                </a:solidFill>
                <a:effectLst/>
              </a:rPr>
              <a:t>org.junit.</a:t>
            </a:r>
            <a:r>
              <a:rPr lang="en-GB" sz="1400" dirty="0" err="1">
                <a:solidFill>
                  <a:srgbClr val="B3AE60"/>
                </a:solidFill>
                <a:effectLst/>
              </a:rPr>
              <a:t>Test</a:t>
            </a:r>
            <a:r>
              <a:rPr lang="en-GB" sz="1400" dirty="0">
                <a:solidFill>
                  <a:srgbClr val="BCBEC4"/>
                </a:solidFill>
                <a:effectLst/>
              </a:rPr>
              <a:t>;</a:t>
            </a:r>
            <a:br>
              <a:rPr lang="en-GB" sz="1400" dirty="0">
                <a:solidFill>
                  <a:srgbClr val="BCBEC4"/>
                </a:solidFill>
                <a:effectLst/>
              </a:rPr>
            </a:br>
            <a:r>
              <a:rPr lang="en-GB" sz="1400" dirty="0">
                <a:solidFill>
                  <a:srgbClr val="CF8E6D"/>
                </a:solidFill>
                <a:effectLst/>
              </a:rPr>
              <a:t>import </a:t>
            </a:r>
            <a:r>
              <a:rPr lang="en-GB" sz="1400" dirty="0" err="1">
                <a:solidFill>
                  <a:srgbClr val="BCBEC4"/>
                </a:solidFill>
                <a:effectLst/>
              </a:rPr>
              <a:t>java.util.ArrayList</a:t>
            </a:r>
            <a:r>
              <a:rPr lang="en-GB" sz="1400" dirty="0">
                <a:solidFill>
                  <a:srgbClr val="BCBEC4"/>
                </a:solidFill>
                <a:effectLst/>
              </a:rPr>
              <a:t>;</a:t>
            </a:r>
            <a:br>
              <a:rPr lang="en-GB" sz="1400" dirty="0">
                <a:solidFill>
                  <a:srgbClr val="BCBEC4"/>
                </a:solidFill>
                <a:effectLst/>
              </a:rPr>
            </a:br>
            <a:r>
              <a:rPr lang="en-GB" sz="1400" dirty="0">
                <a:solidFill>
                  <a:srgbClr val="CF8E6D"/>
                </a:solidFill>
                <a:effectLst/>
              </a:rPr>
              <a:t>import </a:t>
            </a:r>
            <a:r>
              <a:rPr lang="en-GB" sz="1400" dirty="0" err="1">
                <a:solidFill>
                  <a:srgbClr val="BCBEC4"/>
                </a:solidFill>
                <a:effectLst/>
              </a:rPr>
              <a:t>java.util.List</a:t>
            </a:r>
            <a:r>
              <a:rPr lang="en-GB" sz="1400" dirty="0">
                <a:solidFill>
                  <a:srgbClr val="BCBEC4"/>
                </a:solidFill>
                <a:effectLst/>
              </a:rPr>
              <a:t>;</a:t>
            </a:r>
            <a:br>
              <a:rPr lang="en-GB" sz="1400" dirty="0">
                <a:solidFill>
                  <a:srgbClr val="BCBEC4"/>
                </a:solidFill>
                <a:effectLst/>
              </a:rPr>
            </a:br>
            <a:r>
              <a:rPr lang="en-GB" sz="1400" dirty="0">
                <a:solidFill>
                  <a:srgbClr val="CF8E6D"/>
                </a:solidFill>
                <a:effectLst/>
              </a:rPr>
              <a:t>import static </a:t>
            </a:r>
            <a:r>
              <a:rPr lang="en-GB" sz="1400" dirty="0" err="1">
                <a:solidFill>
                  <a:srgbClr val="BCBEC4"/>
                </a:solidFill>
                <a:effectLst/>
              </a:rPr>
              <a:t>org.junit.Assert.</a:t>
            </a:r>
            <a:r>
              <a:rPr lang="en-GB" sz="1400" i="1" dirty="0" err="1">
                <a:solidFill>
                  <a:srgbClr val="BCBEC4"/>
                </a:solidFill>
                <a:effectLst/>
              </a:rPr>
              <a:t>assertEquals</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CF8E6D"/>
                </a:solidFill>
                <a:effectLst/>
              </a:rPr>
              <a:t>public class </a:t>
            </a:r>
            <a:r>
              <a:rPr lang="en-GB" sz="1400" dirty="0">
                <a:solidFill>
                  <a:srgbClr val="BCBEC4"/>
                </a:solidFill>
                <a:effectLst/>
              </a:rPr>
              <a:t>HeavierThan3KGTest {</a:t>
            </a:r>
            <a:br>
              <a:rPr lang="en-GB" sz="1400" dirty="0">
                <a:solidFill>
                  <a:srgbClr val="BCBEC4"/>
                </a:solidFill>
                <a:effectLst/>
              </a:rPr>
            </a:br>
            <a:r>
              <a:rPr lang="en-GB" sz="1400" dirty="0">
                <a:solidFill>
                  <a:srgbClr val="BCBEC4"/>
                </a:solidFill>
                <a:effectLst/>
              </a:rPr>
              <a:t>    </a:t>
            </a:r>
            <a:r>
              <a:rPr lang="en-GB" sz="1400" dirty="0">
                <a:solidFill>
                  <a:srgbClr val="B3AE60"/>
                </a:solidFill>
                <a:effectLst/>
              </a:rPr>
              <a:t>@Test</a:t>
            </a:r>
            <a:br>
              <a:rPr lang="en-GB" sz="1400" dirty="0">
                <a:solidFill>
                  <a:srgbClr val="B3AE60"/>
                </a:solidFill>
                <a:effectLst/>
              </a:rPr>
            </a:br>
            <a:r>
              <a:rPr lang="en-GB" sz="1400" dirty="0">
                <a:solidFill>
                  <a:srgbClr val="B3AE60"/>
                </a:solidFill>
                <a:effectLst/>
              </a:rPr>
              <a:t>    </a:t>
            </a:r>
            <a:r>
              <a:rPr lang="en-GB" sz="1400" dirty="0">
                <a:solidFill>
                  <a:srgbClr val="CF8E6D"/>
                </a:solidFill>
                <a:effectLst/>
              </a:rPr>
              <a:t>public void </a:t>
            </a:r>
            <a:r>
              <a:rPr lang="en-GB" sz="1400" dirty="0">
                <a:solidFill>
                  <a:srgbClr val="56A8F5"/>
                </a:solidFill>
                <a:effectLst/>
              </a:rPr>
              <a:t>testHeavierThan3kg</a:t>
            </a: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List&lt;Animal&gt; animals = </a:t>
            </a:r>
            <a:r>
              <a:rPr lang="en-GB" sz="1400" dirty="0">
                <a:solidFill>
                  <a:srgbClr val="CF8E6D"/>
                </a:solidFill>
                <a:effectLst/>
              </a:rPr>
              <a:t>new </a:t>
            </a:r>
            <a:r>
              <a:rPr lang="en-GB" sz="1400" dirty="0" err="1">
                <a:solidFill>
                  <a:srgbClr val="BCBEC4"/>
                </a:solidFill>
                <a:effectLst/>
              </a:rPr>
              <a:t>ArrayList</a:t>
            </a:r>
            <a:r>
              <a:rPr lang="en-GB" sz="1400" dirty="0">
                <a:solidFill>
                  <a:srgbClr val="BCBEC4"/>
                </a:solidFill>
                <a:effectLst/>
              </a:rPr>
              <a:t>&lt;&gt;();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animals.add</a:t>
            </a:r>
            <a:r>
              <a:rPr lang="en-GB" sz="1400" dirty="0">
                <a:solidFill>
                  <a:srgbClr val="BCBEC4"/>
                </a:solidFill>
                <a:effectLst/>
              </a:rPr>
              <a:t>(</a:t>
            </a:r>
            <a:r>
              <a:rPr lang="en-GB" sz="1400" dirty="0">
                <a:solidFill>
                  <a:srgbClr val="CF8E6D"/>
                </a:solidFill>
                <a:effectLst/>
              </a:rPr>
              <a:t>new </a:t>
            </a:r>
            <a:r>
              <a:rPr lang="en-GB" sz="1400" dirty="0">
                <a:solidFill>
                  <a:srgbClr val="BCBEC4"/>
                </a:solidFill>
                <a:effectLst/>
              </a:rPr>
              <a:t>Animal(</a:t>
            </a:r>
            <a:r>
              <a:rPr lang="en-GB" sz="1400" dirty="0">
                <a:solidFill>
                  <a:srgbClr val="6AAB73"/>
                </a:solidFill>
                <a:effectLst/>
              </a:rPr>
              <a:t>"Dog"</a:t>
            </a:r>
            <a:r>
              <a:rPr lang="en-GB" sz="1400" dirty="0">
                <a:solidFill>
                  <a:srgbClr val="BCBEC4"/>
                </a:solidFill>
                <a:effectLst/>
              </a:rPr>
              <a:t>, </a:t>
            </a:r>
            <a:r>
              <a:rPr lang="en-GB" sz="1400" dirty="0">
                <a:solidFill>
                  <a:srgbClr val="2AACB8"/>
                </a:solidFill>
                <a:effectLst/>
              </a:rPr>
              <a:t>200</a:t>
            </a:r>
            <a:r>
              <a:rPr lang="en-GB" sz="1400" dirty="0">
                <a:solidFill>
                  <a:srgbClr val="BCBEC4"/>
                </a:solidFill>
                <a:effectLst/>
              </a:rPr>
              <a:t>, </a:t>
            </a:r>
            <a:r>
              <a:rPr lang="en-GB" sz="1400" dirty="0">
                <a:solidFill>
                  <a:srgbClr val="2AACB8"/>
                </a:solidFill>
                <a:effectLst/>
              </a:rPr>
              <a:t>2</a:t>
            </a:r>
            <a:r>
              <a:rPr lang="en-GB" sz="1400" dirty="0">
                <a:solidFill>
                  <a:srgbClr val="BCBEC4"/>
                </a:solidFill>
                <a:effectLst/>
              </a:rPr>
              <a:t>, </a:t>
            </a:r>
            <a:r>
              <a:rPr lang="en-GB" sz="1400" dirty="0">
                <a:solidFill>
                  <a:srgbClr val="2AACB8"/>
                </a:solidFill>
                <a:effectLst/>
              </a:rPr>
              <a:t>5000</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animals.add</a:t>
            </a:r>
            <a:r>
              <a:rPr lang="en-GB" sz="1400" dirty="0">
                <a:solidFill>
                  <a:srgbClr val="BCBEC4"/>
                </a:solidFill>
                <a:effectLst/>
              </a:rPr>
              <a:t>(</a:t>
            </a:r>
            <a:r>
              <a:rPr lang="en-GB" sz="1400" dirty="0">
                <a:solidFill>
                  <a:srgbClr val="CF8E6D"/>
                </a:solidFill>
                <a:effectLst/>
              </a:rPr>
              <a:t>new </a:t>
            </a:r>
            <a:r>
              <a:rPr lang="en-GB" sz="1400" dirty="0">
                <a:solidFill>
                  <a:srgbClr val="BCBEC4"/>
                </a:solidFill>
                <a:effectLst/>
              </a:rPr>
              <a:t>Animal(</a:t>
            </a:r>
            <a:r>
              <a:rPr lang="en-GB" sz="1400" dirty="0">
                <a:solidFill>
                  <a:srgbClr val="6AAB73"/>
                </a:solidFill>
                <a:effectLst/>
              </a:rPr>
              <a:t>"Cat"</a:t>
            </a:r>
            <a:r>
              <a:rPr lang="en-GB" sz="1400" dirty="0">
                <a:solidFill>
                  <a:srgbClr val="BCBEC4"/>
                </a:solidFill>
                <a:effectLst/>
              </a:rPr>
              <a:t>, </a:t>
            </a:r>
            <a:r>
              <a:rPr lang="en-GB" sz="1400" dirty="0">
                <a:solidFill>
                  <a:srgbClr val="2AACB8"/>
                </a:solidFill>
                <a:effectLst/>
              </a:rPr>
              <a:t>150</a:t>
            </a:r>
            <a:r>
              <a:rPr lang="en-GB" sz="1400" dirty="0">
                <a:solidFill>
                  <a:srgbClr val="BCBEC4"/>
                </a:solidFill>
                <a:effectLst/>
              </a:rPr>
              <a:t>, </a:t>
            </a:r>
            <a:r>
              <a:rPr lang="en-GB" sz="1400" dirty="0">
                <a:solidFill>
                  <a:srgbClr val="2AACB8"/>
                </a:solidFill>
                <a:effectLst/>
              </a:rPr>
              <a:t>3</a:t>
            </a:r>
            <a:r>
              <a:rPr lang="en-GB" sz="1400" dirty="0">
                <a:solidFill>
                  <a:srgbClr val="BCBEC4"/>
                </a:solidFill>
                <a:effectLst/>
              </a:rPr>
              <a:t>, </a:t>
            </a:r>
            <a:r>
              <a:rPr lang="en-GB" sz="1400" dirty="0">
                <a:solidFill>
                  <a:srgbClr val="2AACB8"/>
                </a:solidFill>
                <a:effectLst/>
              </a:rPr>
              <a:t>2000</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animals.add</a:t>
            </a:r>
            <a:r>
              <a:rPr lang="en-GB" sz="1400" dirty="0">
                <a:solidFill>
                  <a:srgbClr val="BCBEC4"/>
                </a:solidFill>
                <a:effectLst/>
              </a:rPr>
              <a:t>(</a:t>
            </a:r>
            <a:r>
              <a:rPr lang="en-GB" sz="1400" dirty="0">
                <a:solidFill>
                  <a:srgbClr val="CF8E6D"/>
                </a:solidFill>
                <a:effectLst/>
              </a:rPr>
              <a:t>new </a:t>
            </a:r>
            <a:r>
              <a:rPr lang="en-GB" sz="1400" dirty="0">
                <a:solidFill>
                  <a:srgbClr val="BCBEC4"/>
                </a:solidFill>
                <a:effectLst/>
              </a:rPr>
              <a:t>Animal(</a:t>
            </a:r>
            <a:r>
              <a:rPr lang="en-GB" sz="1400" dirty="0">
                <a:solidFill>
                  <a:srgbClr val="6AAB73"/>
                </a:solidFill>
                <a:effectLst/>
              </a:rPr>
              <a:t>"Fish"</a:t>
            </a:r>
            <a:r>
              <a:rPr lang="en-GB" sz="1400" dirty="0">
                <a:solidFill>
                  <a:srgbClr val="BCBEC4"/>
                </a:solidFill>
                <a:effectLst/>
              </a:rPr>
              <a:t>, </a:t>
            </a:r>
            <a:r>
              <a:rPr lang="en-GB" sz="1400" dirty="0">
                <a:solidFill>
                  <a:srgbClr val="2AACB8"/>
                </a:solidFill>
                <a:effectLst/>
              </a:rPr>
              <a:t>100</a:t>
            </a:r>
            <a:r>
              <a:rPr lang="en-GB" sz="1400" dirty="0">
                <a:solidFill>
                  <a:srgbClr val="BCBEC4"/>
                </a:solidFill>
                <a:effectLst/>
              </a:rPr>
              <a:t>, </a:t>
            </a:r>
            <a:r>
              <a:rPr lang="en-GB" sz="1400" dirty="0">
                <a:solidFill>
                  <a:srgbClr val="2AACB8"/>
                </a:solidFill>
                <a:effectLst/>
              </a:rPr>
              <a:t>1</a:t>
            </a:r>
            <a:r>
              <a:rPr lang="en-GB" sz="1400" dirty="0">
                <a:solidFill>
                  <a:srgbClr val="BCBEC4"/>
                </a:solidFill>
                <a:effectLst/>
              </a:rPr>
              <a:t>, </a:t>
            </a:r>
            <a:r>
              <a:rPr lang="en-GB" sz="1400" dirty="0">
                <a:solidFill>
                  <a:srgbClr val="2AACB8"/>
                </a:solidFill>
                <a:effectLst/>
              </a:rPr>
              <a:t>4000</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Animal animal = </a:t>
            </a:r>
            <a:r>
              <a:rPr lang="en-GB" sz="1400" dirty="0">
                <a:solidFill>
                  <a:srgbClr val="CF8E6D"/>
                </a:solidFill>
                <a:effectLst/>
              </a:rPr>
              <a:t>new </a:t>
            </a:r>
            <a:r>
              <a:rPr lang="en-GB" sz="1400" dirty="0">
                <a:solidFill>
                  <a:srgbClr val="BCBEC4"/>
                </a:solidFill>
                <a:effectLst/>
              </a:rPr>
              <a:t>Animal();</a:t>
            </a:r>
            <a:br>
              <a:rPr lang="en-GB" sz="1400" dirty="0">
                <a:solidFill>
                  <a:srgbClr val="BCBEC4"/>
                </a:solidFill>
                <a:effectLst/>
              </a:rPr>
            </a:br>
            <a:r>
              <a:rPr lang="en-GB" sz="1400" dirty="0">
                <a:solidFill>
                  <a:srgbClr val="BCBEC4"/>
                </a:solidFill>
                <a:effectLst/>
              </a:rPr>
              <a:t>        List&lt;Animal&gt; result = animal.heavierThan3kg(animals);</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2AACB8"/>
                </a:solidFill>
                <a:effectLst/>
              </a:rPr>
              <a:t>2</a:t>
            </a:r>
            <a:r>
              <a:rPr lang="en-GB" sz="1400" dirty="0">
                <a:solidFill>
                  <a:srgbClr val="BCBEC4"/>
                </a:solidFill>
                <a:effectLst/>
              </a:rPr>
              <a:t>, </a:t>
            </a:r>
            <a:r>
              <a:rPr lang="en-GB" sz="1400" dirty="0" err="1">
                <a:solidFill>
                  <a:srgbClr val="BCBEC4"/>
                </a:solidFill>
                <a:effectLst/>
              </a:rPr>
              <a:t>result.size</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for </a:t>
            </a:r>
            <a:r>
              <a:rPr lang="en-GB" sz="1400" dirty="0">
                <a:solidFill>
                  <a:srgbClr val="BCBEC4"/>
                </a:solidFill>
                <a:effectLst/>
              </a:rPr>
              <a:t>(Animal a : result) {</a:t>
            </a:r>
            <a:br>
              <a:rPr lang="en-GB" sz="1400" dirty="0">
                <a:solidFill>
                  <a:srgbClr val="BCBEC4"/>
                </a:solidFill>
                <a:effectLst/>
              </a:rPr>
            </a:br>
            <a:r>
              <a:rPr lang="en-GB" sz="1400" dirty="0">
                <a:solidFill>
                  <a:srgbClr val="BCBEC4"/>
                </a:solidFill>
                <a:effectLst/>
              </a:rPr>
              <a:t>            </a:t>
            </a:r>
            <a:r>
              <a:rPr lang="en-GB" sz="1400" i="1" dirty="0" err="1">
                <a:solidFill>
                  <a:srgbClr val="BCBEC4"/>
                </a:solidFill>
                <a:effectLst/>
              </a:rPr>
              <a:t>assertEquals</a:t>
            </a:r>
            <a:r>
              <a:rPr lang="en-GB" sz="1400" dirty="0">
                <a:solidFill>
                  <a:srgbClr val="BCBEC4"/>
                </a:solidFill>
                <a:effectLst/>
              </a:rPr>
              <a:t>(</a:t>
            </a:r>
            <a:r>
              <a:rPr lang="en-GB" sz="1400" dirty="0">
                <a:solidFill>
                  <a:srgbClr val="CF8E6D"/>
                </a:solidFill>
                <a:effectLst/>
              </a:rPr>
              <a:t>true</a:t>
            </a:r>
            <a:r>
              <a:rPr lang="en-GB" sz="1400" dirty="0">
                <a:solidFill>
                  <a:srgbClr val="BCBEC4"/>
                </a:solidFill>
                <a:effectLst/>
              </a:rPr>
              <a:t>, </a:t>
            </a:r>
            <a:r>
              <a:rPr lang="en-GB" sz="1400" dirty="0" err="1">
                <a:solidFill>
                  <a:srgbClr val="BCBEC4"/>
                </a:solidFill>
                <a:effectLst/>
              </a:rPr>
              <a:t>a.getWeight</a:t>
            </a:r>
            <a:r>
              <a:rPr lang="en-GB" sz="1400" dirty="0">
                <a:solidFill>
                  <a:srgbClr val="BCBEC4"/>
                </a:solidFill>
                <a:effectLst/>
              </a:rPr>
              <a:t>() &gt; </a:t>
            </a:r>
            <a:r>
              <a:rPr lang="en-GB" sz="1400" dirty="0">
                <a:solidFill>
                  <a:srgbClr val="2AACB8"/>
                </a:solidFill>
                <a:effectLst/>
              </a:rPr>
              <a:t>3000</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endParaRPr lang="en-GB" sz="1400" dirty="0">
              <a:solidFill>
                <a:srgbClr val="BCBEC4"/>
              </a:solidFill>
            </a:endParaRPr>
          </a:p>
          <a:p>
            <a:r>
              <a:rPr lang="en-GB" sz="1400" dirty="0">
                <a:solidFill>
                  <a:srgbClr val="BCBEC4"/>
                </a:solidFill>
                <a:effectLst/>
              </a:rPr>
              <a:t>}</a:t>
            </a:r>
          </a:p>
        </p:txBody>
      </p:sp>
    </p:spTree>
    <p:extLst>
      <p:ext uri="{BB962C8B-B14F-4D97-AF65-F5344CB8AC3E}">
        <p14:creationId xmlns:p14="http://schemas.microsoft.com/office/powerpoint/2010/main" val="422051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49B6A-B8D7-92FC-752B-48641328898F}"/>
              </a:ext>
            </a:extLst>
          </p:cNvPr>
          <p:cNvSpPr txBox="1"/>
          <p:nvPr/>
        </p:nvSpPr>
        <p:spPr>
          <a:xfrm>
            <a:off x="947852" y="1220792"/>
            <a:ext cx="3877023" cy="1077218"/>
          </a:xfrm>
          <a:prstGeom prst="rect">
            <a:avLst/>
          </a:prstGeom>
          <a:noFill/>
        </p:spPr>
        <p:txBody>
          <a:bodyPr wrap="square" rtlCol="0">
            <a:spAutoFit/>
          </a:bodyPr>
          <a:lstStyle/>
          <a:p>
            <a:r>
              <a:rPr lang="en-GB" sz="3200" b="0" i="0" u="none" strike="noStrike" dirty="0">
                <a:effectLst/>
                <a:latin typeface="Baskerville Old Face" panose="02020602080505020303" pitchFamily="18" charset="77"/>
              </a:rPr>
              <a:t>Use threads to accelerate processing.</a:t>
            </a:r>
            <a:endParaRPr lang="en-RO" sz="3200" dirty="0">
              <a:latin typeface="Baskerville Old Face" panose="02020602080505020303" pitchFamily="18" charset="77"/>
            </a:endParaRPr>
          </a:p>
        </p:txBody>
      </p:sp>
      <p:sp>
        <p:nvSpPr>
          <p:cNvPr id="3" name="TextBox 2">
            <a:extLst>
              <a:ext uri="{FF2B5EF4-FFF2-40B4-BE49-F238E27FC236}">
                <a16:creationId xmlns:a16="http://schemas.microsoft.com/office/drawing/2014/main" id="{76A69EC6-48B4-5F64-4646-63C67A0F732A}"/>
              </a:ext>
            </a:extLst>
          </p:cNvPr>
          <p:cNvSpPr txBox="1"/>
          <p:nvPr/>
        </p:nvSpPr>
        <p:spPr>
          <a:xfrm>
            <a:off x="947853" y="3429000"/>
            <a:ext cx="3877023" cy="3046988"/>
          </a:xfrm>
          <a:prstGeom prst="rect">
            <a:avLst/>
          </a:prstGeom>
          <a:solidFill>
            <a:schemeClr val="tx2"/>
          </a:solidFill>
        </p:spPr>
        <p:txBody>
          <a:bodyPr wrap="none" rtlCol="0">
            <a:spAutoFit/>
          </a:bodyPr>
          <a:lstStyle/>
          <a:p>
            <a:r>
              <a:rPr lang="en-GB" sz="1600" dirty="0">
                <a:solidFill>
                  <a:srgbClr val="CF8E6D"/>
                </a:solidFill>
                <a:effectLst/>
              </a:rPr>
              <a:t>private class </a:t>
            </a:r>
            <a:r>
              <a:rPr lang="en-GB" sz="1600" dirty="0" err="1">
                <a:solidFill>
                  <a:srgbClr val="BCBEC4"/>
                </a:solidFill>
                <a:effectLst/>
              </a:rPr>
              <a:t>newSThread</a:t>
            </a:r>
            <a:r>
              <a:rPr lang="en-GB" sz="1600" dirty="0">
                <a:solidFill>
                  <a:srgbClr val="BCBEC4"/>
                </a:solidFill>
                <a:effectLst/>
              </a:rPr>
              <a:t> </a:t>
            </a:r>
            <a:r>
              <a:rPr lang="en-GB" sz="1600" dirty="0">
                <a:solidFill>
                  <a:srgbClr val="CF8E6D"/>
                </a:solidFill>
                <a:effectLst/>
              </a:rPr>
              <a:t>extends </a:t>
            </a:r>
            <a:r>
              <a:rPr lang="en-GB" sz="1600" dirty="0">
                <a:solidFill>
                  <a:srgbClr val="BCBEC4"/>
                </a:solidFill>
                <a:effectLst/>
              </a:rPr>
              <a:t>Thread {</a:t>
            </a:r>
            <a:br>
              <a:rPr lang="en-GB" sz="1600" dirty="0">
                <a:solidFill>
                  <a:srgbClr val="BCBEC4"/>
                </a:solidFill>
                <a:effectLst/>
              </a:rPr>
            </a:br>
            <a:r>
              <a:rPr lang="en-GB" sz="1600" dirty="0">
                <a:solidFill>
                  <a:srgbClr val="BCBEC4"/>
                </a:solidFill>
                <a:effectLst/>
              </a:rPr>
              <a:t>    </a:t>
            </a:r>
            <a:r>
              <a:rPr lang="en-GB" sz="1600" dirty="0">
                <a:solidFill>
                  <a:srgbClr val="B3AE60"/>
                </a:solidFill>
                <a:effectLst/>
              </a:rPr>
              <a:t>@Override</a:t>
            </a:r>
            <a:br>
              <a:rPr lang="en-GB" sz="1600" dirty="0">
                <a:solidFill>
                  <a:srgbClr val="B3AE60"/>
                </a:solidFill>
                <a:effectLst/>
              </a:rPr>
            </a:br>
            <a:r>
              <a:rPr lang="en-GB" sz="1600" dirty="0">
                <a:solidFill>
                  <a:srgbClr val="B3AE60"/>
                </a:solidFill>
                <a:effectLst/>
              </a:rPr>
              <a:t>    </a:t>
            </a:r>
            <a:r>
              <a:rPr lang="en-GB" sz="1600" dirty="0">
                <a:solidFill>
                  <a:srgbClr val="CF8E6D"/>
                </a:solidFill>
                <a:effectLst/>
              </a:rPr>
              <a:t>public void </a:t>
            </a:r>
            <a:r>
              <a:rPr lang="en-GB" sz="1600" dirty="0">
                <a:solidFill>
                  <a:srgbClr val="56A8F5"/>
                </a:solidFill>
                <a:effectLst/>
              </a:rPr>
              <a:t>run</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newS</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a:t>
            </a:r>
            <a:br>
              <a:rPr lang="en-GB" sz="1600" dirty="0">
                <a:solidFill>
                  <a:srgbClr val="BCBEC4"/>
                </a:solidFill>
                <a:effectLst/>
              </a:rPr>
            </a:br>
            <a:r>
              <a:rPr lang="en-GB" sz="1600" dirty="0">
                <a:solidFill>
                  <a:srgbClr val="CF8E6D"/>
                </a:solidFill>
                <a:effectLst/>
              </a:rPr>
              <a:t>private class </a:t>
            </a:r>
            <a:r>
              <a:rPr lang="en-GB" sz="1600" dirty="0" err="1">
                <a:solidFill>
                  <a:srgbClr val="BCBEC4"/>
                </a:solidFill>
                <a:effectLst/>
              </a:rPr>
              <a:t>oldSThread</a:t>
            </a:r>
            <a:r>
              <a:rPr lang="en-GB" sz="1600" dirty="0">
                <a:solidFill>
                  <a:srgbClr val="BCBEC4"/>
                </a:solidFill>
                <a:effectLst/>
              </a:rPr>
              <a:t> </a:t>
            </a:r>
            <a:r>
              <a:rPr lang="en-GB" sz="1600" dirty="0">
                <a:solidFill>
                  <a:srgbClr val="CF8E6D"/>
                </a:solidFill>
                <a:effectLst/>
              </a:rPr>
              <a:t>extends </a:t>
            </a:r>
            <a:r>
              <a:rPr lang="en-GB" sz="1600" dirty="0">
                <a:solidFill>
                  <a:srgbClr val="BCBEC4"/>
                </a:solidFill>
                <a:effectLst/>
              </a:rPr>
              <a:t>Thread {</a:t>
            </a:r>
            <a:br>
              <a:rPr lang="en-GB" sz="1600" dirty="0">
                <a:solidFill>
                  <a:srgbClr val="BCBEC4"/>
                </a:solidFill>
                <a:effectLst/>
              </a:rPr>
            </a:br>
            <a:r>
              <a:rPr lang="en-GB" sz="1600" dirty="0">
                <a:solidFill>
                  <a:srgbClr val="BCBEC4"/>
                </a:solidFill>
                <a:effectLst/>
              </a:rPr>
              <a:t>    </a:t>
            </a:r>
            <a:r>
              <a:rPr lang="en-GB" sz="1600" dirty="0">
                <a:solidFill>
                  <a:srgbClr val="B3AE60"/>
                </a:solidFill>
                <a:effectLst/>
              </a:rPr>
              <a:t>@Override</a:t>
            </a:r>
            <a:br>
              <a:rPr lang="en-GB" sz="1600" dirty="0">
                <a:solidFill>
                  <a:srgbClr val="B3AE60"/>
                </a:solidFill>
                <a:effectLst/>
              </a:rPr>
            </a:br>
            <a:r>
              <a:rPr lang="en-GB" sz="1600" dirty="0">
                <a:solidFill>
                  <a:srgbClr val="B3AE60"/>
                </a:solidFill>
                <a:effectLst/>
              </a:rPr>
              <a:t>    </a:t>
            </a:r>
            <a:r>
              <a:rPr lang="en-GB" sz="1600" dirty="0">
                <a:solidFill>
                  <a:srgbClr val="CF8E6D"/>
                </a:solidFill>
                <a:effectLst/>
              </a:rPr>
              <a:t>public void </a:t>
            </a:r>
            <a:r>
              <a:rPr lang="en-GB" sz="1600" dirty="0">
                <a:solidFill>
                  <a:srgbClr val="56A8F5"/>
                </a:solidFill>
                <a:effectLst/>
              </a:rPr>
              <a:t>run</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oldS</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a:t>
            </a:r>
          </a:p>
        </p:txBody>
      </p:sp>
      <p:sp>
        <p:nvSpPr>
          <p:cNvPr id="4" name="TextBox 3">
            <a:extLst>
              <a:ext uri="{FF2B5EF4-FFF2-40B4-BE49-F238E27FC236}">
                <a16:creationId xmlns:a16="http://schemas.microsoft.com/office/drawing/2014/main" id="{485F93DD-F7EF-8229-46BD-918B9C8F7E44}"/>
              </a:ext>
            </a:extLst>
          </p:cNvPr>
          <p:cNvSpPr txBox="1"/>
          <p:nvPr/>
        </p:nvSpPr>
        <p:spPr>
          <a:xfrm>
            <a:off x="5341257" y="966788"/>
            <a:ext cx="6276334" cy="5509200"/>
          </a:xfrm>
          <a:prstGeom prst="rect">
            <a:avLst/>
          </a:prstGeom>
          <a:solidFill>
            <a:schemeClr val="tx2"/>
          </a:solidFill>
        </p:spPr>
        <p:txBody>
          <a:bodyPr wrap="none" rtlCol="0">
            <a:spAutoFit/>
          </a:bodyPr>
          <a:lstStyle/>
          <a:p>
            <a:r>
              <a:rPr lang="en-GB" sz="1600" dirty="0">
                <a:solidFill>
                  <a:srgbClr val="CF8E6D"/>
                </a:solidFill>
                <a:effectLst/>
              </a:rPr>
              <a:t>public static void </a:t>
            </a:r>
            <a:r>
              <a:rPr lang="en-GB" sz="1600" dirty="0">
                <a:solidFill>
                  <a:srgbClr val="56A8F5"/>
                </a:solidFill>
                <a:effectLst/>
              </a:rPr>
              <a:t>main</a:t>
            </a:r>
            <a:r>
              <a:rPr lang="en-GB" sz="1600" dirty="0">
                <a:solidFill>
                  <a:srgbClr val="BCBEC4"/>
                </a:solidFill>
                <a:effectLst/>
              </a:rPr>
              <a:t>(String[] </a:t>
            </a:r>
            <a:r>
              <a:rPr lang="en-GB" sz="1600" dirty="0" err="1">
                <a:solidFill>
                  <a:srgbClr val="BCBEC4"/>
                </a:solidFill>
                <a:effectLst/>
              </a:rPr>
              <a:t>args</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Application application = </a:t>
            </a:r>
            <a:r>
              <a:rPr lang="en-GB" sz="1600" dirty="0">
                <a:solidFill>
                  <a:srgbClr val="CF8E6D"/>
                </a:solidFill>
                <a:effectLst/>
              </a:rPr>
              <a:t>new </a:t>
            </a:r>
            <a:r>
              <a:rPr lang="en-GB" sz="1600" dirty="0">
                <a:solidFill>
                  <a:srgbClr val="BCBEC4"/>
                </a:solidFill>
                <a:effectLst/>
              </a:rPr>
              <a:t>Application(</a:t>
            </a:r>
            <a:r>
              <a:rPr lang="en-GB" sz="1600" dirty="0">
                <a:solidFill>
                  <a:srgbClr val="CF8E6D"/>
                </a:solidFill>
                <a:effectLst/>
              </a:rPr>
              <a:t>new </a:t>
            </a:r>
            <a:r>
              <a:rPr lang="en-GB" sz="1600" dirty="0">
                <a:solidFill>
                  <a:srgbClr val="BCBEC4"/>
                </a:solidFill>
                <a:effectLst/>
              </a:rPr>
              <a:t>Input(), </a:t>
            </a:r>
            <a:r>
              <a:rPr lang="en-GB" sz="1600" dirty="0">
                <a:solidFill>
                  <a:srgbClr val="CF8E6D"/>
                </a:solidFill>
                <a:effectLst/>
              </a:rPr>
              <a:t>new </a:t>
            </a:r>
            <a:r>
              <a:rPr lang="en-GB" sz="1600" dirty="0">
                <a:solidFill>
                  <a:srgbClr val="BCBEC4"/>
                </a:solidFill>
                <a:effectLst/>
              </a:rPr>
              <a:t>Output());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if </a:t>
            </a:r>
            <a:r>
              <a:rPr lang="en-GB" sz="1600" dirty="0">
                <a:solidFill>
                  <a:srgbClr val="BCBEC4"/>
                </a:solidFill>
                <a:effectLst/>
              </a:rPr>
              <a:t>(</a:t>
            </a:r>
            <a:r>
              <a:rPr lang="en-GB" sz="1600" dirty="0" err="1">
                <a:solidFill>
                  <a:srgbClr val="BCBEC4"/>
                </a:solidFill>
                <a:effectLst/>
              </a:rPr>
              <a:t>args.</a:t>
            </a:r>
            <a:r>
              <a:rPr lang="en-GB" sz="1600" dirty="0" err="1">
                <a:solidFill>
                  <a:srgbClr val="C77DBB"/>
                </a:solidFill>
                <a:effectLst/>
              </a:rPr>
              <a:t>length</a:t>
            </a:r>
            <a:r>
              <a:rPr lang="en-GB" sz="1600" dirty="0">
                <a:solidFill>
                  <a:srgbClr val="C77DBB"/>
                </a:solidFill>
                <a:effectLst/>
              </a:rPr>
              <a:t> </a:t>
            </a:r>
            <a:r>
              <a:rPr lang="en-GB" sz="1600" dirty="0">
                <a:solidFill>
                  <a:srgbClr val="BCBEC4"/>
                </a:solidFill>
                <a:effectLst/>
              </a:rPr>
              <a:t>&gt; </a:t>
            </a:r>
            <a:r>
              <a:rPr lang="en-GB" sz="1600" dirty="0">
                <a:solidFill>
                  <a:srgbClr val="2AACB8"/>
                </a:solidFill>
                <a:effectLst/>
              </a:rPr>
              <a:t>0</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if </a:t>
            </a:r>
            <a:r>
              <a:rPr lang="en-GB" sz="1600" dirty="0">
                <a:solidFill>
                  <a:srgbClr val="BCBEC4"/>
                </a:solidFill>
                <a:effectLst/>
              </a:rPr>
              <a:t>(</a:t>
            </a:r>
            <a:r>
              <a:rPr lang="en-GB" sz="1600" dirty="0" err="1">
                <a:solidFill>
                  <a:srgbClr val="BCBEC4"/>
                </a:solidFill>
                <a:effectLst/>
              </a:rPr>
              <a:t>args</a:t>
            </a:r>
            <a:r>
              <a:rPr lang="en-GB" sz="1600" dirty="0">
                <a:solidFill>
                  <a:srgbClr val="BCBEC4"/>
                </a:solidFill>
                <a:effectLst/>
              </a:rPr>
              <a:t>[</a:t>
            </a:r>
            <a:r>
              <a:rPr lang="en-GB" sz="1600" dirty="0">
                <a:solidFill>
                  <a:srgbClr val="2AACB8"/>
                </a:solidFill>
                <a:effectLst/>
              </a:rPr>
              <a:t>0</a:t>
            </a:r>
            <a:r>
              <a:rPr lang="en-GB" sz="1600" dirty="0">
                <a:solidFill>
                  <a:srgbClr val="BCBEC4"/>
                </a:solidFill>
                <a:effectLst/>
              </a:rPr>
              <a:t>].equals(</a:t>
            </a:r>
            <a:r>
              <a:rPr lang="en-GB" sz="1600" dirty="0">
                <a:solidFill>
                  <a:srgbClr val="6AAB73"/>
                </a:solidFill>
                <a:effectLst/>
              </a:rPr>
              <a:t>"customer"</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application.customerMenu</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 </a:t>
            </a:r>
            <a:r>
              <a:rPr lang="en-GB" sz="1600" dirty="0">
                <a:solidFill>
                  <a:srgbClr val="CF8E6D"/>
                </a:solidFill>
                <a:effectLst/>
              </a:rPr>
              <a:t>else if </a:t>
            </a:r>
            <a:r>
              <a:rPr lang="en-GB" sz="1600" dirty="0">
                <a:solidFill>
                  <a:srgbClr val="BCBEC4"/>
                </a:solidFill>
                <a:effectLst/>
              </a:rPr>
              <a:t>(</a:t>
            </a:r>
            <a:r>
              <a:rPr lang="en-GB" sz="1600" dirty="0" err="1">
                <a:solidFill>
                  <a:srgbClr val="BCBEC4"/>
                </a:solidFill>
                <a:effectLst/>
              </a:rPr>
              <a:t>args</a:t>
            </a:r>
            <a:r>
              <a:rPr lang="en-GB" sz="1600" dirty="0">
                <a:solidFill>
                  <a:srgbClr val="BCBEC4"/>
                </a:solidFill>
                <a:effectLst/>
              </a:rPr>
              <a:t>[</a:t>
            </a:r>
            <a:r>
              <a:rPr lang="en-GB" sz="1600" dirty="0">
                <a:solidFill>
                  <a:srgbClr val="2AACB8"/>
                </a:solidFill>
                <a:effectLst/>
              </a:rPr>
              <a:t>0</a:t>
            </a:r>
            <a:r>
              <a:rPr lang="en-GB" sz="1600" dirty="0">
                <a:solidFill>
                  <a:srgbClr val="BCBEC4"/>
                </a:solidFill>
                <a:effectLst/>
              </a:rPr>
              <a:t>].equals(</a:t>
            </a:r>
            <a:r>
              <a:rPr lang="en-GB" sz="1600" dirty="0">
                <a:solidFill>
                  <a:srgbClr val="6AAB73"/>
                </a:solidFill>
                <a:effectLst/>
              </a:rPr>
              <a:t>"admin"</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application.adminMenu</a:t>
            </a:r>
            <a:r>
              <a:rPr lang="en-GB" sz="1600" dirty="0">
                <a:solidFill>
                  <a:srgbClr val="BCBEC4"/>
                </a:solidFill>
                <a:effectLst/>
              </a:rPr>
              <a:t>(</a:t>
            </a:r>
            <a:r>
              <a:rPr lang="en-GB" sz="1600" dirty="0" err="1">
                <a:solidFill>
                  <a:srgbClr val="BCBEC4"/>
                </a:solidFill>
                <a:effectLst/>
              </a:rPr>
              <a:t>args</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 </a:t>
            </a:r>
            <a:r>
              <a:rPr lang="en-GB" sz="1600" dirty="0">
                <a:solidFill>
                  <a:srgbClr val="CF8E6D"/>
                </a:solidFill>
                <a:effectLst/>
              </a:rPr>
              <a:t>else </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Scanner console = </a:t>
            </a:r>
            <a:r>
              <a:rPr lang="en-GB" sz="1600" dirty="0">
                <a:solidFill>
                  <a:srgbClr val="CF8E6D"/>
                </a:solidFill>
                <a:effectLst/>
              </a:rPr>
              <a:t>new </a:t>
            </a:r>
            <a:r>
              <a:rPr lang="en-GB" sz="1600" dirty="0">
                <a:solidFill>
                  <a:srgbClr val="BCBEC4"/>
                </a:solidFill>
                <a:effectLst/>
              </a:rPr>
              <a:t>Scanner(</a:t>
            </a:r>
            <a:r>
              <a:rPr lang="en-GB" sz="1600" dirty="0" err="1">
                <a:solidFill>
                  <a:srgbClr val="BCBEC4"/>
                </a:solidFill>
                <a:effectLst/>
              </a:rPr>
              <a:t>System.</a:t>
            </a:r>
            <a:r>
              <a:rPr lang="en-GB" sz="1600" i="1" dirty="0" err="1">
                <a:solidFill>
                  <a:srgbClr val="C77DBB"/>
                </a:solidFill>
                <a:effectLst/>
              </a:rPr>
              <a:t>in</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int </a:t>
            </a:r>
            <a:r>
              <a:rPr lang="en-GB" sz="1600" dirty="0" err="1">
                <a:solidFill>
                  <a:srgbClr val="BCBEC4"/>
                </a:solidFill>
                <a:effectLst/>
              </a:rPr>
              <a:t>userInput</a:t>
            </a:r>
            <a:r>
              <a:rPr lang="en-GB" sz="1600" dirty="0">
                <a:solidFill>
                  <a:srgbClr val="BCBEC4"/>
                </a:solidFill>
                <a:effectLst/>
              </a:rPr>
              <a:t> = </a:t>
            </a:r>
            <a:r>
              <a:rPr lang="en-GB" sz="1600" dirty="0" err="1">
                <a:solidFill>
                  <a:srgbClr val="BCBEC4"/>
                </a:solidFill>
                <a:effectLst/>
              </a:rPr>
              <a:t>application.getUserInput</a:t>
            </a:r>
            <a:r>
              <a:rPr lang="en-GB" sz="1600" dirty="0">
                <a:solidFill>
                  <a:srgbClr val="BCBEC4"/>
                </a:solidFill>
                <a:effectLst/>
              </a:rPr>
              <a:t>(console, </a:t>
            </a:r>
            <a:r>
              <a:rPr lang="en-GB" sz="1600" dirty="0">
                <a:solidFill>
                  <a:srgbClr val="2AACB8"/>
                </a:solidFill>
                <a:effectLst/>
              </a:rPr>
              <a:t>1</a:t>
            </a:r>
            <a:r>
              <a:rPr lang="en-GB" sz="1600" dirty="0">
                <a:solidFill>
                  <a:srgbClr val="BCBEC4"/>
                </a:solidFill>
                <a:effectLst/>
              </a:rPr>
              <a:t>, </a:t>
            </a:r>
            <a:r>
              <a:rPr lang="en-GB" sz="1600" dirty="0">
                <a:solidFill>
                  <a:srgbClr val="2AACB8"/>
                </a:solidFill>
                <a:effectLst/>
              </a:rPr>
              <a:t>2</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switch </a:t>
            </a:r>
            <a:r>
              <a:rPr lang="en-GB" sz="1600" dirty="0">
                <a:solidFill>
                  <a:srgbClr val="BCBEC4"/>
                </a:solidFill>
                <a:effectLst/>
              </a:rPr>
              <a:t>(</a:t>
            </a:r>
            <a:r>
              <a:rPr lang="en-GB" sz="1600" dirty="0" err="1">
                <a:solidFill>
                  <a:srgbClr val="BCBEC4"/>
                </a:solidFill>
                <a:effectLst/>
              </a:rPr>
              <a:t>userInput</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case </a:t>
            </a:r>
            <a:r>
              <a:rPr lang="en-GB" sz="1600" dirty="0">
                <a:solidFill>
                  <a:srgbClr val="2AACB8"/>
                </a:solidFill>
                <a:effectLst/>
              </a:rPr>
              <a:t>1</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new </a:t>
            </a:r>
            <a:r>
              <a:rPr lang="en-GB" sz="1600" dirty="0">
                <a:solidFill>
                  <a:srgbClr val="BCBEC4"/>
                </a:solidFill>
                <a:effectLst/>
              </a:rPr>
              <a:t>Thread(() -&gt; </a:t>
            </a:r>
            <a:r>
              <a:rPr lang="en-GB" sz="1600" dirty="0" err="1">
                <a:solidFill>
                  <a:srgbClr val="C77DBB"/>
                </a:solidFill>
                <a:effectLst/>
              </a:rPr>
              <a:t>application</a:t>
            </a:r>
            <a:r>
              <a:rPr lang="en-GB" sz="1600" dirty="0" err="1">
                <a:solidFill>
                  <a:srgbClr val="BCBEC4"/>
                </a:solidFill>
                <a:effectLst/>
              </a:rPr>
              <a:t>.customerMenu</a:t>
            </a:r>
            <a:r>
              <a:rPr lang="en-GB" sz="1600" dirty="0">
                <a:solidFill>
                  <a:srgbClr val="BCBEC4"/>
                </a:solidFill>
                <a:effectLst/>
              </a:rPr>
              <a:t>()).start();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break</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case </a:t>
            </a:r>
            <a:r>
              <a:rPr lang="en-GB" sz="1600" dirty="0">
                <a:solidFill>
                  <a:srgbClr val="2AACB8"/>
                </a:solidFill>
                <a:effectLst/>
              </a:rPr>
              <a:t>2</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new </a:t>
            </a:r>
            <a:r>
              <a:rPr lang="en-GB" sz="1600" dirty="0">
                <a:solidFill>
                  <a:srgbClr val="BCBEC4"/>
                </a:solidFill>
                <a:effectLst/>
              </a:rPr>
              <a:t>Thread(() -&gt; </a:t>
            </a:r>
            <a:r>
              <a:rPr lang="en-GB" sz="1600" dirty="0" err="1">
                <a:solidFill>
                  <a:srgbClr val="C77DBB"/>
                </a:solidFill>
                <a:effectLst/>
              </a:rPr>
              <a:t>application</a:t>
            </a:r>
            <a:r>
              <a:rPr lang="en-GB" sz="1600" dirty="0" err="1">
                <a:solidFill>
                  <a:srgbClr val="BCBEC4"/>
                </a:solidFill>
                <a:effectLst/>
              </a:rPr>
              <a:t>.adminMenu</a:t>
            </a:r>
            <a:r>
              <a:rPr lang="en-GB" sz="1600" dirty="0">
                <a:solidFill>
                  <a:srgbClr val="BCBEC4"/>
                </a:solidFill>
                <a:effectLst/>
              </a:rPr>
              <a:t>(</a:t>
            </a:r>
            <a:r>
              <a:rPr lang="en-GB" sz="1600" dirty="0" err="1">
                <a:solidFill>
                  <a:srgbClr val="C77DBB"/>
                </a:solidFill>
                <a:effectLst/>
              </a:rPr>
              <a:t>args</a:t>
            </a:r>
            <a:r>
              <a:rPr lang="en-GB" sz="1600" dirty="0">
                <a:solidFill>
                  <a:srgbClr val="BCBEC4"/>
                </a:solidFill>
                <a:effectLst/>
              </a:rPr>
              <a:t>)).start();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break</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default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System.</a:t>
            </a:r>
            <a:r>
              <a:rPr lang="en-GB" sz="1600" i="1" dirty="0" err="1">
                <a:solidFill>
                  <a:srgbClr val="BCBEC4"/>
                </a:solidFill>
                <a:effectLst/>
              </a:rPr>
              <a:t>exit</a:t>
            </a:r>
            <a:r>
              <a:rPr lang="en-GB" sz="1600" dirty="0">
                <a:solidFill>
                  <a:srgbClr val="BCBEC4"/>
                </a:solidFill>
                <a:effectLst/>
              </a:rPr>
              <a:t>(</a:t>
            </a:r>
            <a:r>
              <a:rPr lang="en-GB" sz="1600" dirty="0">
                <a:solidFill>
                  <a:srgbClr val="2AACB8"/>
                </a:solidFill>
                <a:effectLst/>
              </a:rPr>
              <a:t>1</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p>
        </p:txBody>
      </p:sp>
    </p:spTree>
    <p:extLst>
      <p:ext uri="{BB962C8B-B14F-4D97-AF65-F5344CB8AC3E}">
        <p14:creationId xmlns:p14="http://schemas.microsoft.com/office/powerpoint/2010/main" val="291372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49B6A-B8D7-92FC-752B-48641328898F}"/>
              </a:ext>
            </a:extLst>
          </p:cNvPr>
          <p:cNvSpPr txBox="1"/>
          <p:nvPr/>
        </p:nvSpPr>
        <p:spPr>
          <a:xfrm>
            <a:off x="947853" y="190278"/>
            <a:ext cx="10047249" cy="1077218"/>
          </a:xfrm>
          <a:prstGeom prst="rect">
            <a:avLst/>
          </a:prstGeom>
          <a:noFill/>
        </p:spPr>
        <p:txBody>
          <a:bodyPr wrap="square" rtlCol="0">
            <a:spAutoFit/>
          </a:bodyPr>
          <a:lstStyle/>
          <a:p>
            <a:r>
              <a:rPr lang="en-GB" sz="3200" b="0" i="0" u="none" strike="noStrike" dirty="0">
                <a:effectLst/>
                <a:latin typeface="Baskerville Old Face" panose="02020602080505020303" pitchFamily="18" charset="77"/>
              </a:rPr>
              <a:t>Create a connection with the database, query data and show it on screen (or UI).</a:t>
            </a:r>
            <a:endParaRPr lang="en-RO" sz="3200" dirty="0">
              <a:latin typeface="Baskerville Old Face" panose="02020602080505020303" pitchFamily="18" charset="77"/>
            </a:endParaRPr>
          </a:p>
        </p:txBody>
      </p:sp>
      <p:sp>
        <p:nvSpPr>
          <p:cNvPr id="3" name="TextBox 2">
            <a:extLst>
              <a:ext uri="{FF2B5EF4-FFF2-40B4-BE49-F238E27FC236}">
                <a16:creationId xmlns:a16="http://schemas.microsoft.com/office/drawing/2014/main" id="{76A69EC6-48B4-5F64-4646-63C67A0F732A}"/>
              </a:ext>
            </a:extLst>
          </p:cNvPr>
          <p:cNvSpPr txBox="1"/>
          <p:nvPr/>
        </p:nvSpPr>
        <p:spPr>
          <a:xfrm>
            <a:off x="947853" y="1404743"/>
            <a:ext cx="10983648" cy="5262979"/>
          </a:xfrm>
          <a:prstGeom prst="rect">
            <a:avLst/>
          </a:prstGeom>
          <a:solidFill>
            <a:schemeClr val="tx2"/>
          </a:solidFill>
        </p:spPr>
        <p:txBody>
          <a:bodyPr wrap="none" rtlCol="0">
            <a:spAutoFit/>
          </a:bodyPr>
          <a:lstStyle/>
          <a:p>
            <a:r>
              <a:rPr lang="en-GB" sz="1600" dirty="0">
                <a:solidFill>
                  <a:srgbClr val="CF8E6D"/>
                </a:solidFill>
                <a:effectLst/>
              </a:rPr>
              <a:t>public void </a:t>
            </a:r>
            <a:r>
              <a:rPr lang="en-GB" sz="1600" dirty="0" err="1">
                <a:solidFill>
                  <a:srgbClr val="56A8F5"/>
                </a:solidFill>
                <a:effectLst/>
              </a:rPr>
              <a:t>printDB</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try </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Connection connection = </a:t>
            </a:r>
            <a:r>
              <a:rPr lang="en-GB" sz="1600" dirty="0" err="1">
                <a:solidFill>
                  <a:srgbClr val="BCBEC4"/>
                </a:solidFill>
                <a:effectLst/>
              </a:rPr>
              <a:t>DriverManager.</a:t>
            </a:r>
            <a:r>
              <a:rPr lang="en-GB" sz="1600" i="1" dirty="0" err="1">
                <a:solidFill>
                  <a:srgbClr val="BCBEC4"/>
                </a:solidFill>
                <a:effectLst/>
              </a:rPr>
              <a:t>getConnection</a:t>
            </a:r>
            <a:r>
              <a:rPr lang="en-GB" sz="1600" dirty="0">
                <a:solidFill>
                  <a:srgbClr val="BCBEC4"/>
                </a:solidFill>
                <a:effectLst/>
              </a:rPr>
              <a:t>(</a:t>
            </a:r>
            <a:r>
              <a:rPr lang="en-GB" sz="1600" i="1" dirty="0">
                <a:solidFill>
                  <a:srgbClr val="C77DBB"/>
                </a:solidFill>
                <a:effectLst/>
              </a:rPr>
              <a:t>JDBC_URL</a:t>
            </a:r>
            <a:r>
              <a:rPr lang="en-GB" sz="1600" dirty="0">
                <a:solidFill>
                  <a:srgbClr val="BCBEC4"/>
                </a:solidFill>
                <a:effectLst/>
              </a:rPr>
              <a:t>, </a:t>
            </a:r>
            <a:r>
              <a:rPr lang="en-GB" sz="1600" i="1" dirty="0">
                <a:solidFill>
                  <a:srgbClr val="C77DBB"/>
                </a:solidFill>
                <a:effectLst/>
              </a:rPr>
              <a:t>username</a:t>
            </a:r>
            <a:r>
              <a:rPr lang="en-GB" sz="1600" dirty="0">
                <a:solidFill>
                  <a:srgbClr val="BCBEC4"/>
                </a:solidFill>
                <a:effectLst/>
              </a:rPr>
              <a:t>, </a:t>
            </a:r>
            <a:r>
              <a:rPr lang="en-GB" sz="1600" i="1" dirty="0">
                <a:solidFill>
                  <a:srgbClr val="C77DBB"/>
                </a:solidFill>
                <a:effectLst/>
              </a:rPr>
              <a:t>password</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String </a:t>
            </a:r>
            <a:r>
              <a:rPr lang="en-GB" sz="1600" dirty="0" err="1">
                <a:solidFill>
                  <a:srgbClr val="BCBEC4"/>
                </a:solidFill>
                <a:effectLst/>
              </a:rPr>
              <a:t>sqlQuery</a:t>
            </a:r>
            <a:r>
              <a:rPr lang="en-GB" sz="1600" dirty="0">
                <a:solidFill>
                  <a:srgbClr val="BCBEC4"/>
                </a:solidFill>
                <a:effectLst/>
              </a:rPr>
              <a:t> = </a:t>
            </a:r>
            <a:r>
              <a:rPr lang="en-GB" sz="1600" dirty="0">
                <a:solidFill>
                  <a:srgbClr val="6AAB73"/>
                </a:solidFill>
                <a:effectLst/>
              </a:rPr>
              <a:t>"select * from animals order by </a:t>
            </a:r>
            <a:r>
              <a:rPr lang="en-GB" sz="1600" dirty="0" err="1">
                <a:solidFill>
                  <a:srgbClr val="6AAB73"/>
                </a:solidFill>
                <a:effectLst/>
              </a:rPr>
              <a:t>animaltype</a:t>
            </a:r>
            <a:r>
              <a:rPr lang="en-GB" sz="1600" dirty="0">
                <a:solidFill>
                  <a:srgbClr val="6AAB73"/>
                </a:solidFill>
                <a:effectLst/>
              </a:rPr>
              <a:t>, </a:t>
            </a:r>
            <a:r>
              <a:rPr lang="en-GB" sz="1600" dirty="0" err="1">
                <a:solidFill>
                  <a:srgbClr val="6AAB73"/>
                </a:solidFill>
                <a:effectLst/>
              </a:rPr>
              <a:t>animalbreed</a:t>
            </a:r>
            <a:r>
              <a:rPr lang="en-GB" sz="1600" dirty="0">
                <a:solidFill>
                  <a:srgbClr val="6AAB73"/>
                </a:solidFill>
                <a:effectLst/>
              </a:rPr>
              <a: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PreparedStatement</a:t>
            </a:r>
            <a:r>
              <a:rPr lang="en-GB" sz="1600" dirty="0">
                <a:solidFill>
                  <a:srgbClr val="BCBEC4"/>
                </a:solidFill>
                <a:effectLst/>
              </a:rPr>
              <a:t> </a:t>
            </a:r>
            <a:r>
              <a:rPr lang="en-GB" sz="1600" dirty="0" err="1">
                <a:solidFill>
                  <a:srgbClr val="BCBEC4"/>
                </a:solidFill>
                <a:effectLst/>
              </a:rPr>
              <a:t>preparedStatement</a:t>
            </a:r>
            <a:r>
              <a:rPr lang="en-GB" sz="1600" dirty="0">
                <a:solidFill>
                  <a:srgbClr val="BCBEC4"/>
                </a:solidFill>
                <a:effectLst/>
              </a:rPr>
              <a:t> = </a:t>
            </a:r>
            <a:r>
              <a:rPr lang="en-GB" sz="1600" dirty="0" err="1">
                <a:solidFill>
                  <a:srgbClr val="BCBEC4"/>
                </a:solidFill>
                <a:effectLst/>
              </a:rPr>
              <a:t>connection.prepareStatement</a:t>
            </a:r>
            <a:r>
              <a:rPr lang="en-GB" sz="1600" dirty="0">
                <a:solidFill>
                  <a:srgbClr val="BCBEC4"/>
                </a:solidFill>
                <a:effectLst/>
              </a:rPr>
              <a:t>(</a:t>
            </a:r>
            <a:r>
              <a:rPr lang="en-GB" sz="1600" dirty="0" err="1">
                <a:solidFill>
                  <a:srgbClr val="BCBEC4"/>
                </a:solidFill>
                <a:effectLst/>
              </a:rPr>
              <a:t>sqlQuery</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ResultSet</a:t>
            </a:r>
            <a:r>
              <a:rPr lang="en-GB" sz="1600" dirty="0">
                <a:solidFill>
                  <a:srgbClr val="BCBEC4"/>
                </a:solidFill>
                <a:effectLst/>
              </a:rPr>
              <a:t> </a:t>
            </a:r>
            <a:r>
              <a:rPr lang="en-GB" sz="1600" dirty="0" err="1">
                <a:solidFill>
                  <a:srgbClr val="BCBEC4"/>
                </a:solidFill>
                <a:effectLst/>
              </a:rPr>
              <a:t>resultSet</a:t>
            </a:r>
            <a:r>
              <a:rPr lang="en-GB" sz="1600" dirty="0">
                <a:solidFill>
                  <a:srgbClr val="BCBEC4"/>
                </a:solidFill>
                <a:effectLst/>
              </a:rPr>
              <a:t> = </a:t>
            </a:r>
            <a:r>
              <a:rPr lang="en-GB" sz="1600" dirty="0" err="1">
                <a:solidFill>
                  <a:srgbClr val="BCBEC4"/>
                </a:solidFill>
                <a:effectLst/>
              </a:rPr>
              <a:t>preparedStatement.executeQuery</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C77DBB"/>
                </a:solidFill>
                <a:effectLst/>
              </a:rPr>
              <a:t>output</a:t>
            </a:r>
            <a:r>
              <a:rPr lang="en-GB" sz="1600" dirty="0" err="1">
                <a:solidFill>
                  <a:srgbClr val="BCBEC4"/>
                </a:solidFill>
                <a:effectLst/>
              </a:rPr>
              <a:t>.printMessageNl</a:t>
            </a:r>
            <a:r>
              <a:rPr lang="en-GB" sz="1600" dirty="0">
                <a:solidFill>
                  <a:srgbClr val="BCBEC4"/>
                </a:solidFill>
                <a:effectLst/>
              </a:rPr>
              <a:t>(</a:t>
            </a:r>
            <a:r>
              <a:rPr lang="en-GB" sz="1600" dirty="0">
                <a:solidFill>
                  <a:srgbClr val="6AAB73"/>
                </a:solidFill>
                <a:effectLst/>
              </a:rPr>
              <a:t>"</a:t>
            </a:r>
            <a:r>
              <a:rPr lang="en-GB" sz="1600" dirty="0">
                <a:solidFill>
                  <a:srgbClr val="CF8E6D"/>
                </a:solidFill>
                <a:effectLst/>
              </a:rPr>
              <a:t>\n</a:t>
            </a:r>
            <a:r>
              <a:rPr lang="en-GB" sz="1600" dirty="0">
                <a:solidFill>
                  <a:srgbClr val="6AAB73"/>
                </a:solidFill>
                <a:effectLst/>
              </a:rPr>
              <a:t>            Available animals:"</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int </a:t>
            </a:r>
            <a:r>
              <a:rPr lang="en-GB" sz="1600" dirty="0" err="1">
                <a:solidFill>
                  <a:srgbClr val="BCBEC4"/>
                </a:solidFill>
                <a:effectLst/>
              </a:rPr>
              <a:t>i</a:t>
            </a:r>
            <a:r>
              <a:rPr lang="en-GB" sz="1600" dirty="0">
                <a:solidFill>
                  <a:srgbClr val="BCBEC4"/>
                </a:solidFill>
                <a:effectLst/>
              </a:rPr>
              <a:t> = </a:t>
            </a:r>
            <a:r>
              <a:rPr lang="en-GB" sz="1600" dirty="0">
                <a:solidFill>
                  <a:srgbClr val="2AACB8"/>
                </a:solidFill>
                <a:effectLst/>
              </a:rPr>
              <a:t>1</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while </a:t>
            </a:r>
            <a:r>
              <a:rPr lang="en-GB" sz="1600" dirty="0">
                <a:solidFill>
                  <a:srgbClr val="BCBEC4"/>
                </a:solidFill>
                <a:effectLst/>
              </a:rPr>
              <a:t>(</a:t>
            </a:r>
            <a:r>
              <a:rPr lang="en-GB" sz="1600" dirty="0" err="1">
                <a:solidFill>
                  <a:srgbClr val="BCBEC4"/>
                </a:solidFill>
                <a:effectLst/>
              </a:rPr>
              <a:t>resultSet.next</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String </a:t>
            </a:r>
            <a:r>
              <a:rPr lang="en-GB" sz="1600" dirty="0" err="1">
                <a:solidFill>
                  <a:srgbClr val="BCBEC4"/>
                </a:solidFill>
                <a:effectLst/>
              </a:rPr>
              <a:t>animalType</a:t>
            </a:r>
            <a:r>
              <a:rPr lang="en-GB" sz="1600" dirty="0">
                <a:solidFill>
                  <a:srgbClr val="BCBEC4"/>
                </a:solidFill>
                <a:effectLst/>
              </a:rPr>
              <a:t> = </a:t>
            </a:r>
            <a:r>
              <a:rPr lang="en-GB" sz="1600" dirty="0" err="1">
                <a:solidFill>
                  <a:srgbClr val="BCBEC4"/>
                </a:solidFill>
                <a:effectLst/>
              </a:rPr>
              <a:t>resultSet.getString</a:t>
            </a:r>
            <a:r>
              <a:rPr lang="en-GB" sz="1600" dirty="0">
                <a:solidFill>
                  <a:srgbClr val="BCBEC4"/>
                </a:solidFill>
                <a:effectLst/>
              </a:rPr>
              <a:t>(</a:t>
            </a:r>
            <a:r>
              <a:rPr lang="en-GB" sz="1600" dirty="0">
                <a:solidFill>
                  <a:srgbClr val="6AAB73"/>
                </a:solidFill>
                <a:effectLst/>
              </a:rPr>
              <a:t>"</a:t>
            </a:r>
            <a:r>
              <a:rPr lang="en-GB" sz="1600" dirty="0" err="1">
                <a:solidFill>
                  <a:srgbClr val="6AAB73"/>
                </a:solidFill>
                <a:effectLst/>
              </a:rPr>
              <a:t>animaltype</a:t>
            </a:r>
            <a:r>
              <a:rPr lang="en-GB" sz="1600" dirty="0">
                <a:solidFill>
                  <a:srgbClr val="6AAB73"/>
                </a:solidFill>
                <a:effectLst/>
              </a:rPr>
              <a: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String </a:t>
            </a:r>
            <a:r>
              <a:rPr lang="en-GB" sz="1600" dirty="0" err="1">
                <a:solidFill>
                  <a:srgbClr val="BCBEC4"/>
                </a:solidFill>
                <a:effectLst/>
              </a:rPr>
              <a:t>animalBreed</a:t>
            </a:r>
            <a:r>
              <a:rPr lang="en-GB" sz="1600" dirty="0">
                <a:solidFill>
                  <a:srgbClr val="BCBEC4"/>
                </a:solidFill>
                <a:effectLst/>
              </a:rPr>
              <a:t> = </a:t>
            </a:r>
            <a:r>
              <a:rPr lang="en-GB" sz="1600" dirty="0" err="1">
                <a:solidFill>
                  <a:srgbClr val="BCBEC4"/>
                </a:solidFill>
                <a:effectLst/>
              </a:rPr>
              <a:t>resultSet.getString</a:t>
            </a:r>
            <a:r>
              <a:rPr lang="en-GB" sz="1600" dirty="0">
                <a:solidFill>
                  <a:srgbClr val="BCBEC4"/>
                </a:solidFill>
                <a:effectLst/>
              </a:rPr>
              <a:t>(</a:t>
            </a:r>
            <a:r>
              <a:rPr lang="en-GB" sz="1600" dirty="0">
                <a:solidFill>
                  <a:srgbClr val="6AAB73"/>
                </a:solidFill>
                <a:effectLst/>
              </a:rPr>
              <a:t>"</a:t>
            </a:r>
            <a:r>
              <a:rPr lang="en-GB" sz="1600" dirty="0" err="1">
                <a:solidFill>
                  <a:srgbClr val="6AAB73"/>
                </a:solidFill>
                <a:effectLst/>
              </a:rPr>
              <a:t>animalbreed</a:t>
            </a:r>
            <a:r>
              <a:rPr lang="en-GB" sz="1600" dirty="0">
                <a:solidFill>
                  <a:srgbClr val="6AAB73"/>
                </a:solidFill>
                <a:effectLst/>
              </a:rPr>
              <a: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int </a:t>
            </a:r>
            <a:r>
              <a:rPr lang="en-GB" sz="1600" dirty="0" err="1">
                <a:solidFill>
                  <a:srgbClr val="BCBEC4"/>
                </a:solidFill>
                <a:effectLst/>
              </a:rPr>
              <a:t>animalPrice</a:t>
            </a:r>
            <a:r>
              <a:rPr lang="en-GB" sz="1600" dirty="0">
                <a:solidFill>
                  <a:srgbClr val="BCBEC4"/>
                </a:solidFill>
                <a:effectLst/>
              </a:rPr>
              <a:t> = </a:t>
            </a:r>
            <a:r>
              <a:rPr lang="en-GB" sz="1600" dirty="0" err="1">
                <a:solidFill>
                  <a:srgbClr val="BCBEC4"/>
                </a:solidFill>
                <a:effectLst/>
              </a:rPr>
              <a:t>resultSet.getInt</a:t>
            </a:r>
            <a:r>
              <a:rPr lang="en-GB" sz="1600" dirty="0">
                <a:solidFill>
                  <a:srgbClr val="BCBEC4"/>
                </a:solidFill>
                <a:effectLst/>
              </a:rPr>
              <a:t>(</a:t>
            </a:r>
            <a:r>
              <a:rPr lang="en-GB" sz="1600" dirty="0">
                <a:solidFill>
                  <a:srgbClr val="6AAB73"/>
                </a:solidFill>
                <a:effectLst/>
              </a:rPr>
              <a:t>"</a:t>
            </a:r>
            <a:r>
              <a:rPr lang="en-GB" sz="1600" dirty="0" err="1">
                <a:solidFill>
                  <a:srgbClr val="6AAB73"/>
                </a:solidFill>
                <a:effectLst/>
              </a:rPr>
              <a:t>animalprice</a:t>
            </a:r>
            <a:r>
              <a:rPr lang="en-GB" sz="1600" dirty="0">
                <a:solidFill>
                  <a:srgbClr val="6AAB73"/>
                </a:solidFill>
                <a:effectLst/>
              </a:rPr>
              <a: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int </a:t>
            </a:r>
            <a:r>
              <a:rPr lang="en-GB" sz="1600" dirty="0" err="1">
                <a:solidFill>
                  <a:srgbClr val="BCBEC4"/>
                </a:solidFill>
                <a:effectLst/>
              </a:rPr>
              <a:t>animalAge</a:t>
            </a:r>
            <a:r>
              <a:rPr lang="en-GB" sz="1600" dirty="0">
                <a:solidFill>
                  <a:srgbClr val="BCBEC4"/>
                </a:solidFill>
                <a:effectLst/>
              </a:rPr>
              <a:t> = </a:t>
            </a:r>
            <a:r>
              <a:rPr lang="en-GB" sz="1600" dirty="0" err="1">
                <a:solidFill>
                  <a:srgbClr val="BCBEC4"/>
                </a:solidFill>
                <a:effectLst/>
              </a:rPr>
              <a:t>resultSet.getInt</a:t>
            </a:r>
            <a:r>
              <a:rPr lang="en-GB" sz="1600" dirty="0">
                <a:solidFill>
                  <a:srgbClr val="BCBEC4"/>
                </a:solidFill>
                <a:effectLst/>
              </a:rPr>
              <a:t>(</a:t>
            </a:r>
            <a:r>
              <a:rPr lang="en-GB" sz="1600" dirty="0">
                <a:solidFill>
                  <a:srgbClr val="6AAB73"/>
                </a:solidFill>
                <a:effectLst/>
              </a:rPr>
              <a:t>"</a:t>
            </a:r>
            <a:r>
              <a:rPr lang="en-GB" sz="1600" dirty="0" err="1">
                <a:solidFill>
                  <a:srgbClr val="6AAB73"/>
                </a:solidFill>
                <a:effectLst/>
              </a:rPr>
              <a:t>animalage</a:t>
            </a:r>
            <a:r>
              <a:rPr lang="en-GB" sz="1600" dirty="0">
                <a:solidFill>
                  <a:srgbClr val="6AAB73"/>
                </a:solidFill>
                <a:effectLst/>
              </a:rPr>
              <a: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int </a:t>
            </a:r>
            <a:r>
              <a:rPr lang="en-GB" sz="1600" dirty="0" err="1">
                <a:solidFill>
                  <a:srgbClr val="BCBEC4"/>
                </a:solidFill>
                <a:effectLst/>
              </a:rPr>
              <a:t>animalWeight</a:t>
            </a:r>
            <a:r>
              <a:rPr lang="en-GB" sz="1600" dirty="0">
                <a:solidFill>
                  <a:srgbClr val="BCBEC4"/>
                </a:solidFill>
                <a:effectLst/>
              </a:rPr>
              <a:t> = </a:t>
            </a:r>
            <a:r>
              <a:rPr lang="en-GB" sz="1600" dirty="0" err="1">
                <a:solidFill>
                  <a:srgbClr val="BCBEC4"/>
                </a:solidFill>
                <a:effectLst/>
              </a:rPr>
              <a:t>resultSet.getInt</a:t>
            </a:r>
            <a:r>
              <a:rPr lang="en-GB" sz="1600" dirty="0">
                <a:solidFill>
                  <a:srgbClr val="BCBEC4"/>
                </a:solidFill>
                <a:effectLst/>
              </a:rPr>
              <a:t>(</a:t>
            </a:r>
            <a:r>
              <a:rPr lang="en-GB" sz="1600" dirty="0">
                <a:solidFill>
                  <a:srgbClr val="6AAB73"/>
                </a:solidFill>
                <a:effectLst/>
              </a:rPr>
              <a:t>"</a:t>
            </a:r>
            <a:r>
              <a:rPr lang="en-GB" sz="1600" dirty="0" err="1">
                <a:solidFill>
                  <a:srgbClr val="6AAB73"/>
                </a:solidFill>
                <a:effectLst/>
              </a:rPr>
              <a:t>animalweight</a:t>
            </a:r>
            <a:r>
              <a:rPr lang="en-GB" sz="1600" dirty="0">
                <a:solidFill>
                  <a:srgbClr val="6AAB73"/>
                </a:solidFill>
                <a:effectLst/>
              </a:rPr>
              <a: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C77DBB"/>
                </a:solidFill>
                <a:effectLst/>
              </a:rPr>
              <a:t>output</a:t>
            </a:r>
            <a:r>
              <a:rPr lang="en-GB" sz="1600" dirty="0" err="1">
                <a:solidFill>
                  <a:srgbClr val="BCBEC4"/>
                </a:solidFill>
                <a:effectLst/>
              </a:rPr>
              <a:t>.printMessageNl</a:t>
            </a:r>
            <a:r>
              <a:rPr lang="en-GB" sz="1600" dirty="0">
                <a:solidFill>
                  <a:srgbClr val="BCBEC4"/>
                </a:solidFill>
                <a:effectLst/>
              </a:rPr>
              <a:t>(</a:t>
            </a:r>
            <a:r>
              <a:rPr lang="en-GB" sz="1600" dirty="0" err="1">
                <a:solidFill>
                  <a:srgbClr val="BCBEC4"/>
                </a:solidFill>
                <a:effectLst/>
              </a:rPr>
              <a:t>i</a:t>
            </a:r>
            <a:r>
              <a:rPr lang="en-GB" sz="1600" dirty="0">
                <a:solidFill>
                  <a:srgbClr val="BCBEC4"/>
                </a:solidFill>
                <a:effectLst/>
              </a:rPr>
              <a:t>++ + </a:t>
            </a:r>
            <a:r>
              <a:rPr lang="en-GB" sz="1600" dirty="0">
                <a:solidFill>
                  <a:srgbClr val="6AAB73"/>
                </a:solidFill>
                <a:effectLst/>
              </a:rPr>
              <a:t>". " </a:t>
            </a:r>
            <a:r>
              <a:rPr lang="en-GB" sz="1600" dirty="0">
                <a:solidFill>
                  <a:srgbClr val="BCBEC4"/>
                </a:solidFill>
                <a:effectLst/>
              </a:rPr>
              <a:t>+ </a:t>
            </a:r>
            <a:r>
              <a:rPr lang="en-GB" sz="1600" dirty="0" err="1">
                <a:solidFill>
                  <a:srgbClr val="BCBEC4"/>
                </a:solidFill>
                <a:effectLst/>
              </a:rPr>
              <a:t>animalBreed</a:t>
            </a:r>
            <a:r>
              <a:rPr lang="en-GB" sz="1600" dirty="0">
                <a:solidFill>
                  <a:srgbClr val="BCBEC4"/>
                </a:solidFill>
                <a:effectLst/>
              </a:rPr>
              <a:t> + </a:t>
            </a:r>
            <a:r>
              <a:rPr lang="en-GB" sz="1600" dirty="0">
                <a:solidFill>
                  <a:srgbClr val="6AAB73"/>
                </a:solidFill>
                <a:effectLst/>
              </a:rPr>
              <a:t>":</a:t>
            </a:r>
            <a:r>
              <a:rPr lang="en-GB" sz="1600" dirty="0">
                <a:solidFill>
                  <a:srgbClr val="CF8E6D"/>
                </a:solidFill>
                <a:effectLst/>
              </a:rPr>
              <a:t>\n</a:t>
            </a:r>
            <a:r>
              <a:rPr lang="en-GB" sz="1600" dirty="0">
                <a:solidFill>
                  <a:srgbClr val="6AAB73"/>
                </a:solidFill>
                <a:effectLst/>
              </a:rPr>
              <a:t>- price " </a:t>
            </a:r>
            <a:r>
              <a:rPr lang="en-GB" sz="1600" dirty="0">
                <a:solidFill>
                  <a:srgbClr val="BCBEC4"/>
                </a:solidFill>
                <a:effectLst/>
              </a:rPr>
              <a:t>+ </a:t>
            </a:r>
            <a:r>
              <a:rPr lang="en-GB" sz="1600" dirty="0" err="1">
                <a:solidFill>
                  <a:srgbClr val="BCBEC4"/>
                </a:solidFill>
                <a:effectLst/>
              </a:rPr>
              <a:t>animalPrice</a:t>
            </a:r>
            <a:r>
              <a:rPr lang="en-GB" sz="1600" dirty="0">
                <a:solidFill>
                  <a:srgbClr val="BCBEC4"/>
                </a:solidFill>
                <a:effectLst/>
              </a:rPr>
              <a:t> + </a:t>
            </a:r>
            <a:r>
              <a:rPr lang="en-GB" sz="1600" dirty="0">
                <a:solidFill>
                  <a:srgbClr val="6AAB73"/>
                </a:solidFill>
                <a:effectLst/>
              </a:rPr>
              <a:t>"</a:t>
            </a:r>
            <a:r>
              <a:rPr lang="en-GB" sz="1600" dirty="0">
                <a:solidFill>
                  <a:srgbClr val="CF8E6D"/>
                </a:solidFill>
                <a:effectLst/>
              </a:rPr>
              <a:t>\n</a:t>
            </a:r>
            <a:r>
              <a:rPr lang="en-GB" sz="1600" dirty="0">
                <a:solidFill>
                  <a:srgbClr val="6AAB73"/>
                </a:solidFill>
                <a:effectLst/>
              </a:rPr>
              <a:t>- age " </a:t>
            </a:r>
            <a:r>
              <a:rPr lang="en-GB" sz="1600" dirty="0">
                <a:solidFill>
                  <a:srgbClr val="BCBEC4"/>
                </a:solidFill>
                <a:effectLst/>
              </a:rPr>
              <a:t>+ </a:t>
            </a:r>
            <a:r>
              <a:rPr lang="en-GB" sz="1600" dirty="0" err="1">
                <a:solidFill>
                  <a:srgbClr val="BCBEC4"/>
                </a:solidFill>
                <a:effectLst/>
              </a:rPr>
              <a:t>animalAge</a:t>
            </a:r>
            <a:r>
              <a:rPr lang="en-GB" sz="1600" dirty="0">
                <a:solidFill>
                  <a:srgbClr val="BCBEC4"/>
                </a:solidFill>
                <a:effectLst/>
              </a:rPr>
              <a:t> + </a:t>
            </a:r>
            <a:r>
              <a:rPr lang="en-GB" sz="1600" dirty="0">
                <a:solidFill>
                  <a:srgbClr val="6AAB73"/>
                </a:solidFill>
                <a:effectLst/>
              </a:rPr>
              <a:t>"</a:t>
            </a:r>
            <a:r>
              <a:rPr lang="en-GB" sz="1600" dirty="0">
                <a:solidFill>
                  <a:srgbClr val="CF8E6D"/>
                </a:solidFill>
                <a:effectLst/>
              </a:rPr>
              <a:t>\n</a:t>
            </a:r>
            <a:r>
              <a:rPr lang="en-GB" sz="1600" dirty="0">
                <a:solidFill>
                  <a:srgbClr val="6AAB73"/>
                </a:solidFill>
                <a:effectLst/>
              </a:rPr>
              <a:t>- weight " </a:t>
            </a:r>
          </a:p>
          <a:p>
            <a:r>
              <a:rPr lang="en-GB" sz="1600" dirty="0">
                <a:solidFill>
                  <a:srgbClr val="BCBEC4"/>
                </a:solidFill>
                <a:effectLst/>
              </a:rPr>
              <a:t>															+ </a:t>
            </a:r>
            <a:r>
              <a:rPr lang="en-GB" sz="1600" dirty="0" err="1">
                <a:solidFill>
                  <a:srgbClr val="BCBEC4"/>
                </a:solidFill>
                <a:effectLst/>
              </a:rPr>
              <a:t>animalWeight</a:t>
            </a:r>
            <a:r>
              <a:rPr lang="en-GB" sz="1600" dirty="0">
                <a:solidFill>
                  <a:srgbClr val="BCBEC4"/>
                </a:solidFill>
                <a:effectLst/>
              </a:rPr>
              <a:t> + </a:t>
            </a:r>
            <a:r>
              <a:rPr lang="en-GB" sz="1600" dirty="0">
                <a:solidFill>
                  <a:srgbClr val="6AAB73"/>
                </a:solidFill>
                <a:effectLst/>
              </a:rPr>
              <a:t>"</a:t>
            </a:r>
            <a:r>
              <a:rPr lang="en-GB" sz="1600" dirty="0">
                <a:solidFill>
                  <a:srgbClr val="CF8E6D"/>
                </a:solidFill>
                <a:effectLst/>
              </a:rPr>
              <a:t>\n</a:t>
            </a:r>
            <a:r>
              <a:rPr lang="en-GB" sz="1600" dirty="0">
                <a:solidFill>
                  <a:srgbClr val="6AAB73"/>
                </a:solidFill>
                <a:effectLst/>
              </a:rPr>
              <a:t>- " </a:t>
            </a:r>
            <a:r>
              <a:rPr lang="en-GB" sz="1600" dirty="0">
                <a:solidFill>
                  <a:srgbClr val="BCBEC4"/>
                </a:solidFill>
                <a:effectLst/>
              </a:rPr>
              <a:t>+ </a:t>
            </a:r>
            <a:r>
              <a:rPr lang="en-GB" sz="1600" dirty="0" err="1">
                <a:solidFill>
                  <a:srgbClr val="BCBEC4"/>
                </a:solidFill>
                <a:effectLst/>
              </a:rPr>
              <a:t>animalType</a:t>
            </a:r>
            <a:r>
              <a:rPr lang="en-GB" sz="1600" dirty="0">
                <a:solidFill>
                  <a:srgbClr val="BCBEC4"/>
                </a:solidFill>
                <a:effectLst/>
              </a:rPr>
              <a:t> + </a:t>
            </a:r>
            <a:r>
              <a:rPr lang="en-GB" sz="1600" dirty="0">
                <a:solidFill>
                  <a:srgbClr val="6AAB73"/>
                </a:solidFill>
                <a:effectLst/>
              </a:rPr>
              <a:t>"</a:t>
            </a:r>
            <a:r>
              <a:rPr lang="en-GB" sz="1600" dirty="0">
                <a:solidFill>
                  <a:srgbClr val="CF8E6D"/>
                </a:solidFill>
                <a:effectLst/>
              </a:rPr>
              <a:t>\n</a:t>
            </a:r>
            <a:r>
              <a:rPr lang="en-GB" sz="1600" dirty="0">
                <a:solidFill>
                  <a:srgbClr val="6AAB73"/>
                </a:solidFill>
                <a:effectLst/>
              </a:rPr>
              <a: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 </a:t>
            </a:r>
            <a:r>
              <a:rPr lang="en-GB" sz="1600" dirty="0">
                <a:solidFill>
                  <a:srgbClr val="CF8E6D"/>
                </a:solidFill>
                <a:effectLst/>
              </a:rPr>
              <a:t>catch </a:t>
            </a:r>
            <a:r>
              <a:rPr lang="en-GB" sz="1600" dirty="0">
                <a:solidFill>
                  <a:srgbClr val="BCBEC4"/>
                </a:solidFill>
                <a:effectLst/>
              </a:rPr>
              <a:t>(Exception e) {</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e.printStackTrace</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a:t>
            </a:r>
          </a:p>
        </p:txBody>
      </p:sp>
    </p:spTree>
    <p:extLst>
      <p:ext uri="{BB962C8B-B14F-4D97-AF65-F5344CB8AC3E}">
        <p14:creationId xmlns:p14="http://schemas.microsoft.com/office/powerpoint/2010/main" val="1932824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8868-7EC5-C893-6E91-FFC94A239688}"/>
              </a:ext>
            </a:extLst>
          </p:cNvPr>
          <p:cNvSpPr>
            <a:spLocks noGrp="1"/>
          </p:cNvSpPr>
          <p:nvPr>
            <p:ph type="title"/>
          </p:nvPr>
        </p:nvSpPr>
        <p:spPr>
          <a:xfrm>
            <a:off x="978027" y="454633"/>
            <a:ext cx="9601200" cy="641195"/>
          </a:xfrm>
        </p:spPr>
        <p:txBody>
          <a:bodyPr>
            <a:normAutofit/>
          </a:bodyPr>
          <a:lstStyle/>
          <a:p>
            <a:r>
              <a:rPr lang="en-GB" sz="3200" b="0" i="0" u="none" strike="noStrike" dirty="0">
                <a:effectLst/>
                <a:latin typeface="Baskerville Old Face" panose="02020602080505020303" pitchFamily="18" charset="77"/>
              </a:rPr>
              <a:t>Insert or update data into the DB tables.</a:t>
            </a:r>
            <a:endParaRPr lang="en-RO" sz="3200" dirty="0">
              <a:latin typeface="Baskerville Old Face" panose="02020602080505020303" pitchFamily="18" charset="77"/>
            </a:endParaRPr>
          </a:p>
        </p:txBody>
      </p:sp>
      <p:sp>
        <p:nvSpPr>
          <p:cNvPr id="3" name="TextBox 2">
            <a:extLst>
              <a:ext uri="{FF2B5EF4-FFF2-40B4-BE49-F238E27FC236}">
                <a16:creationId xmlns:a16="http://schemas.microsoft.com/office/drawing/2014/main" id="{D2B2046E-3351-1ABC-B115-BA7F2E3656DE}"/>
              </a:ext>
            </a:extLst>
          </p:cNvPr>
          <p:cNvSpPr txBox="1"/>
          <p:nvPr/>
        </p:nvSpPr>
        <p:spPr>
          <a:xfrm>
            <a:off x="978027" y="1095828"/>
            <a:ext cx="8383513" cy="5539978"/>
          </a:xfrm>
          <a:prstGeom prst="rect">
            <a:avLst/>
          </a:prstGeom>
          <a:solidFill>
            <a:schemeClr val="tx2"/>
          </a:solidFill>
        </p:spPr>
        <p:txBody>
          <a:bodyPr wrap="none" rtlCol="0">
            <a:spAutoFit/>
          </a:bodyPr>
          <a:lstStyle/>
          <a:p>
            <a:r>
              <a:rPr lang="en-GB" sz="1600" dirty="0">
                <a:solidFill>
                  <a:srgbClr val="CF8E6D"/>
                </a:solidFill>
                <a:effectLst/>
              </a:rPr>
              <a:t>public </a:t>
            </a:r>
            <a:r>
              <a:rPr lang="en-GB" sz="1600" dirty="0" err="1">
                <a:solidFill>
                  <a:srgbClr val="BCBEC4"/>
                </a:solidFill>
                <a:effectLst/>
              </a:rPr>
              <a:t>ArrayList</a:t>
            </a:r>
            <a:r>
              <a:rPr lang="en-GB" sz="1600" dirty="0">
                <a:solidFill>
                  <a:srgbClr val="BCBEC4"/>
                </a:solidFill>
                <a:effectLst/>
              </a:rPr>
              <a:t>&lt;Animal&gt; </a:t>
            </a:r>
            <a:r>
              <a:rPr lang="en-GB" sz="1600" dirty="0" err="1">
                <a:solidFill>
                  <a:srgbClr val="56A8F5"/>
                </a:solidFill>
                <a:effectLst/>
              </a:rPr>
              <a:t>storeDB</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ArrayList</a:t>
            </a:r>
            <a:r>
              <a:rPr lang="en-GB" sz="1600" dirty="0">
                <a:solidFill>
                  <a:srgbClr val="BCBEC4"/>
                </a:solidFill>
                <a:effectLst/>
              </a:rPr>
              <a:t>&lt;Animal&gt; </a:t>
            </a:r>
            <a:r>
              <a:rPr lang="en-GB" sz="1600" dirty="0" err="1">
                <a:solidFill>
                  <a:srgbClr val="BCBEC4"/>
                </a:solidFill>
                <a:effectLst/>
              </a:rPr>
              <a:t>animalList</a:t>
            </a:r>
            <a:r>
              <a:rPr lang="en-GB" sz="1600" dirty="0">
                <a:solidFill>
                  <a:srgbClr val="BCBEC4"/>
                </a:solidFill>
                <a:effectLst/>
              </a:rPr>
              <a:t> = </a:t>
            </a:r>
            <a:r>
              <a:rPr lang="en-GB" sz="1600" dirty="0">
                <a:solidFill>
                  <a:srgbClr val="CF8E6D"/>
                </a:solidFill>
                <a:effectLst/>
              </a:rPr>
              <a:t>new </a:t>
            </a:r>
            <a:r>
              <a:rPr lang="en-GB" sz="1600" dirty="0" err="1">
                <a:solidFill>
                  <a:srgbClr val="BCBEC4"/>
                </a:solidFill>
                <a:effectLst/>
              </a:rPr>
              <a:t>ArrayList</a:t>
            </a:r>
            <a:r>
              <a:rPr lang="en-GB" sz="1600" dirty="0">
                <a:solidFill>
                  <a:srgbClr val="BCBEC4"/>
                </a:solidFill>
                <a:effectLst/>
              </a:rPr>
              <a:t>&lt;&gt;();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try </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Connection connection = </a:t>
            </a:r>
            <a:r>
              <a:rPr lang="en-GB" sz="1600" dirty="0" err="1">
                <a:solidFill>
                  <a:srgbClr val="BCBEC4"/>
                </a:solidFill>
                <a:effectLst/>
              </a:rPr>
              <a:t>DriverManager.</a:t>
            </a:r>
            <a:r>
              <a:rPr lang="en-GB" sz="1600" i="1" dirty="0" err="1">
                <a:solidFill>
                  <a:srgbClr val="BCBEC4"/>
                </a:solidFill>
                <a:effectLst/>
              </a:rPr>
              <a:t>getConnection</a:t>
            </a:r>
            <a:r>
              <a:rPr lang="en-GB" sz="1600" dirty="0">
                <a:solidFill>
                  <a:srgbClr val="BCBEC4"/>
                </a:solidFill>
                <a:effectLst/>
              </a:rPr>
              <a:t>(</a:t>
            </a:r>
            <a:r>
              <a:rPr lang="en-GB" sz="1600" i="1" dirty="0">
                <a:solidFill>
                  <a:srgbClr val="C77DBB"/>
                </a:solidFill>
                <a:effectLst/>
              </a:rPr>
              <a:t>JDBC_URL</a:t>
            </a:r>
            <a:r>
              <a:rPr lang="en-GB" sz="1600" dirty="0">
                <a:solidFill>
                  <a:srgbClr val="BCBEC4"/>
                </a:solidFill>
                <a:effectLst/>
              </a:rPr>
              <a:t>, </a:t>
            </a:r>
            <a:r>
              <a:rPr lang="en-GB" sz="1600" i="1" dirty="0">
                <a:solidFill>
                  <a:srgbClr val="C77DBB"/>
                </a:solidFill>
                <a:effectLst/>
              </a:rPr>
              <a:t>username</a:t>
            </a:r>
            <a:r>
              <a:rPr lang="en-GB" sz="1600" dirty="0">
                <a:solidFill>
                  <a:srgbClr val="BCBEC4"/>
                </a:solidFill>
                <a:effectLst/>
              </a:rPr>
              <a:t>, </a:t>
            </a:r>
            <a:r>
              <a:rPr lang="en-GB" sz="1600" i="1" dirty="0">
                <a:solidFill>
                  <a:srgbClr val="C77DBB"/>
                </a:solidFill>
                <a:effectLst/>
              </a:rPr>
              <a:t>password</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String </a:t>
            </a:r>
            <a:r>
              <a:rPr lang="en-GB" sz="1600" dirty="0" err="1">
                <a:solidFill>
                  <a:srgbClr val="BCBEC4"/>
                </a:solidFill>
                <a:effectLst/>
              </a:rPr>
              <a:t>sqlQuery</a:t>
            </a:r>
            <a:r>
              <a:rPr lang="en-GB" sz="1600" dirty="0">
                <a:solidFill>
                  <a:srgbClr val="BCBEC4"/>
                </a:solidFill>
                <a:effectLst/>
              </a:rPr>
              <a:t> = </a:t>
            </a:r>
            <a:r>
              <a:rPr lang="en-GB" sz="1600" dirty="0">
                <a:solidFill>
                  <a:srgbClr val="6AAB73"/>
                </a:solidFill>
                <a:effectLst/>
              </a:rPr>
              <a:t>"select * from animals"</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PreparedStatement</a:t>
            </a:r>
            <a:r>
              <a:rPr lang="en-GB" sz="1600" dirty="0">
                <a:solidFill>
                  <a:srgbClr val="BCBEC4"/>
                </a:solidFill>
                <a:effectLst/>
              </a:rPr>
              <a:t> </a:t>
            </a:r>
            <a:r>
              <a:rPr lang="en-GB" sz="1600" dirty="0" err="1">
                <a:solidFill>
                  <a:srgbClr val="BCBEC4"/>
                </a:solidFill>
                <a:effectLst/>
              </a:rPr>
              <a:t>preparedStatement</a:t>
            </a:r>
            <a:r>
              <a:rPr lang="en-GB" sz="1600" dirty="0">
                <a:solidFill>
                  <a:srgbClr val="BCBEC4"/>
                </a:solidFill>
                <a:effectLst/>
              </a:rPr>
              <a:t> = </a:t>
            </a:r>
            <a:r>
              <a:rPr lang="en-GB" sz="1600" dirty="0" err="1">
                <a:solidFill>
                  <a:srgbClr val="BCBEC4"/>
                </a:solidFill>
                <a:effectLst/>
              </a:rPr>
              <a:t>connection.prepareStatement</a:t>
            </a:r>
            <a:r>
              <a:rPr lang="en-GB" sz="1600" dirty="0">
                <a:solidFill>
                  <a:srgbClr val="BCBEC4"/>
                </a:solidFill>
                <a:effectLst/>
              </a:rPr>
              <a:t>(</a:t>
            </a:r>
            <a:r>
              <a:rPr lang="en-GB" sz="1600" dirty="0" err="1">
                <a:solidFill>
                  <a:srgbClr val="BCBEC4"/>
                </a:solidFill>
                <a:effectLst/>
              </a:rPr>
              <a:t>sqlQuery</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ResultSet</a:t>
            </a:r>
            <a:r>
              <a:rPr lang="en-GB" sz="1600" dirty="0">
                <a:solidFill>
                  <a:srgbClr val="BCBEC4"/>
                </a:solidFill>
                <a:effectLst/>
              </a:rPr>
              <a:t> </a:t>
            </a:r>
            <a:r>
              <a:rPr lang="en-GB" sz="1600" dirty="0" err="1">
                <a:solidFill>
                  <a:srgbClr val="BCBEC4"/>
                </a:solidFill>
                <a:effectLst/>
              </a:rPr>
              <a:t>resultSet</a:t>
            </a:r>
            <a:r>
              <a:rPr lang="en-GB" sz="1600" dirty="0">
                <a:solidFill>
                  <a:srgbClr val="BCBEC4"/>
                </a:solidFill>
                <a:effectLst/>
              </a:rPr>
              <a:t> = </a:t>
            </a:r>
            <a:r>
              <a:rPr lang="en-GB" sz="1600" dirty="0" err="1">
                <a:solidFill>
                  <a:srgbClr val="BCBEC4"/>
                </a:solidFill>
                <a:effectLst/>
              </a:rPr>
              <a:t>preparedStatement.executeQuery</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while </a:t>
            </a:r>
            <a:r>
              <a:rPr lang="en-GB" sz="1600" dirty="0">
                <a:solidFill>
                  <a:srgbClr val="BCBEC4"/>
                </a:solidFill>
                <a:effectLst/>
              </a:rPr>
              <a:t>(</a:t>
            </a:r>
            <a:r>
              <a:rPr lang="en-GB" sz="1600" dirty="0" err="1">
                <a:solidFill>
                  <a:srgbClr val="BCBEC4"/>
                </a:solidFill>
                <a:effectLst/>
              </a:rPr>
              <a:t>resultSet.next</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String </a:t>
            </a:r>
            <a:r>
              <a:rPr lang="en-GB" sz="1600" dirty="0" err="1">
                <a:solidFill>
                  <a:srgbClr val="BCBEC4"/>
                </a:solidFill>
                <a:effectLst/>
              </a:rPr>
              <a:t>animalType</a:t>
            </a:r>
            <a:r>
              <a:rPr lang="en-GB" sz="1600" dirty="0">
                <a:solidFill>
                  <a:srgbClr val="BCBEC4"/>
                </a:solidFill>
                <a:effectLst/>
              </a:rPr>
              <a:t> = </a:t>
            </a:r>
            <a:r>
              <a:rPr lang="en-GB" sz="1600" dirty="0" err="1">
                <a:solidFill>
                  <a:srgbClr val="BCBEC4"/>
                </a:solidFill>
                <a:effectLst/>
              </a:rPr>
              <a:t>resultSet.getString</a:t>
            </a:r>
            <a:r>
              <a:rPr lang="en-GB" sz="1600" dirty="0">
                <a:solidFill>
                  <a:srgbClr val="BCBEC4"/>
                </a:solidFill>
                <a:effectLst/>
              </a:rPr>
              <a:t>(</a:t>
            </a:r>
            <a:r>
              <a:rPr lang="en-GB" sz="1600" dirty="0">
                <a:solidFill>
                  <a:srgbClr val="6AAB73"/>
                </a:solidFill>
                <a:effectLst/>
              </a:rPr>
              <a:t>"</a:t>
            </a:r>
            <a:r>
              <a:rPr lang="en-GB" sz="1600" dirty="0" err="1">
                <a:solidFill>
                  <a:srgbClr val="6AAB73"/>
                </a:solidFill>
                <a:effectLst/>
              </a:rPr>
              <a:t>animaltype</a:t>
            </a:r>
            <a:r>
              <a:rPr lang="en-GB" sz="1600" dirty="0">
                <a:solidFill>
                  <a:srgbClr val="6AAB73"/>
                </a:solidFill>
                <a:effectLst/>
              </a:rPr>
              <a: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String </a:t>
            </a:r>
            <a:r>
              <a:rPr lang="en-GB" sz="1600" dirty="0" err="1">
                <a:solidFill>
                  <a:srgbClr val="BCBEC4"/>
                </a:solidFill>
                <a:effectLst/>
              </a:rPr>
              <a:t>animalBreed</a:t>
            </a:r>
            <a:r>
              <a:rPr lang="en-GB" sz="1600" dirty="0">
                <a:solidFill>
                  <a:srgbClr val="BCBEC4"/>
                </a:solidFill>
                <a:effectLst/>
              </a:rPr>
              <a:t> = </a:t>
            </a:r>
            <a:r>
              <a:rPr lang="en-GB" sz="1600" dirty="0" err="1">
                <a:solidFill>
                  <a:srgbClr val="BCBEC4"/>
                </a:solidFill>
                <a:effectLst/>
              </a:rPr>
              <a:t>resultSet.getString</a:t>
            </a:r>
            <a:r>
              <a:rPr lang="en-GB" sz="1600" dirty="0">
                <a:solidFill>
                  <a:srgbClr val="BCBEC4"/>
                </a:solidFill>
                <a:effectLst/>
              </a:rPr>
              <a:t>(</a:t>
            </a:r>
            <a:r>
              <a:rPr lang="en-GB" sz="1600" dirty="0">
                <a:solidFill>
                  <a:srgbClr val="6AAB73"/>
                </a:solidFill>
                <a:effectLst/>
              </a:rPr>
              <a:t>"</a:t>
            </a:r>
            <a:r>
              <a:rPr lang="en-GB" sz="1600" dirty="0" err="1">
                <a:solidFill>
                  <a:srgbClr val="6AAB73"/>
                </a:solidFill>
                <a:effectLst/>
              </a:rPr>
              <a:t>animalbreed</a:t>
            </a:r>
            <a:r>
              <a:rPr lang="en-GB" sz="1600" dirty="0">
                <a:solidFill>
                  <a:srgbClr val="6AAB73"/>
                </a:solidFill>
                <a:effectLst/>
              </a:rPr>
              <a: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int </a:t>
            </a:r>
            <a:r>
              <a:rPr lang="en-GB" sz="1600" dirty="0" err="1">
                <a:solidFill>
                  <a:srgbClr val="BCBEC4"/>
                </a:solidFill>
                <a:effectLst/>
              </a:rPr>
              <a:t>animalPrice</a:t>
            </a:r>
            <a:r>
              <a:rPr lang="en-GB" sz="1600" dirty="0">
                <a:solidFill>
                  <a:srgbClr val="BCBEC4"/>
                </a:solidFill>
                <a:effectLst/>
              </a:rPr>
              <a:t> = </a:t>
            </a:r>
            <a:r>
              <a:rPr lang="en-GB" sz="1600" dirty="0" err="1">
                <a:solidFill>
                  <a:srgbClr val="BCBEC4"/>
                </a:solidFill>
                <a:effectLst/>
              </a:rPr>
              <a:t>resultSet.getInt</a:t>
            </a:r>
            <a:r>
              <a:rPr lang="en-GB" sz="1600" dirty="0">
                <a:solidFill>
                  <a:srgbClr val="BCBEC4"/>
                </a:solidFill>
                <a:effectLst/>
              </a:rPr>
              <a:t>(</a:t>
            </a:r>
            <a:r>
              <a:rPr lang="en-GB" sz="1600" dirty="0">
                <a:solidFill>
                  <a:srgbClr val="6AAB73"/>
                </a:solidFill>
                <a:effectLst/>
              </a:rPr>
              <a:t>"</a:t>
            </a:r>
            <a:r>
              <a:rPr lang="en-GB" sz="1600" dirty="0" err="1">
                <a:solidFill>
                  <a:srgbClr val="6AAB73"/>
                </a:solidFill>
                <a:effectLst/>
              </a:rPr>
              <a:t>animalprice</a:t>
            </a:r>
            <a:r>
              <a:rPr lang="en-GB" sz="1600" dirty="0">
                <a:solidFill>
                  <a:srgbClr val="6AAB73"/>
                </a:solidFill>
                <a:effectLst/>
              </a:rPr>
              <a: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int </a:t>
            </a:r>
            <a:r>
              <a:rPr lang="en-GB" sz="1600" dirty="0" err="1">
                <a:solidFill>
                  <a:srgbClr val="BCBEC4"/>
                </a:solidFill>
                <a:effectLst/>
              </a:rPr>
              <a:t>animalAge</a:t>
            </a:r>
            <a:r>
              <a:rPr lang="en-GB" sz="1600" dirty="0">
                <a:solidFill>
                  <a:srgbClr val="BCBEC4"/>
                </a:solidFill>
                <a:effectLst/>
              </a:rPr>
              <a:t> = </a:t>
            </a:r>
            <a:r>
              <a:rPr lang="en-GB" sz="1600" dirty="0" err="1">
                <a:solidFill>
                  <a:srgbClr val="BCBEC4"/>
                </a:solidFill>
                <a:effectLst/>
              </a:rPr>
              <a:t>resultSet.getInt</a:t>
            </a:r>
            <a:r>
              <a:rPr lang="en-GB" sz="1600" dirty="0">
                <a:solidFill>
                  <a:srgbClr val="BCBEC4"/>
                </a:solidFill>
                <a:effectLst/>
              </a:rPr>
              <a:t>(</a:t>
            </a:r>
            <a:r>
              <a:rPr lang="en-GB" sz="1600" dirty="0">
                <a:solidFill>
                  <a:srgbClr val="6AAB73"/>
                </a:solidFill>
                <a:effectLst/>
              </a:rPr>
              <a:t>"</a:t>
            </a:r>
            <a:r>
              <a:rPr lang="en-GB" sz="1600" dirty="0" err="1">
                <a:solidFill>
                  <a:srgbClr val="6AAB73"/>
                </a:solidFill>
                <a:effectLst/>
              </a:rPr>
              <a:t>animalage</a:t>
            </a:r>
            <a:r>
              <a:rPr lang="en-GB" sz="1600" dirty="0">
                <a:solidFill>
                  <a:srgbClr val="6AAB73"/>
                </a:solidFill>
                <a:effectLst/>
              </a:rPr>
              <a: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int </a:t>
            </a:r>
            <a:r>
              <a:rPr lang="en-GB" sz="1600" dirty="0" err="1">
                <a:solidFill>
                  <a:srgbClr val="BCBEC4"/>
                </a:solidFill>
                <a:effectLst/>
              </a:rPr>
              <a:t>animalWeight</a:t>
            </a:r>
            <a:r>
              <a:rPr lang="en-GB" sz="1600" dirty="0">
                <a:solidFill>
                  <a:srgbClr val="BCBEC4"/>
                </a:solidFill>
                <a:effectLst/>
              </a:rPr>
              <a:t> = </a:t>
            </a:r>
            <a:r>
              <a:rPr lang="en-GB" sz="1600" dirty="0" err="1">
                <a:solidFill>
                  <a:srgbClr val="BCBEC4"/>
                </a:solidFill>
                <a:effectLst/>
              </a:rPr>
              <a:t>resultSet.getInt</a:t>
            </a:r>
            <a:r>
              <a:rPr lang="en-GB" sz="1600" dirty="0">
                <a:solidFill>
                  <a:srgbClr val="BCBEC4"/>
                </a:solidFill>
                <a:effectLst/>
              </a:rPr>
              <a:t>(</a:t>
            </a:r>
            <a:r>
              <a:rPr lang="en-GB" sz="1600" dirty="0">
                <a:solidFill>
                  <a:srgbClr val="6AAB73"/>
                </a:solidFill>
                <a:effectLst/>
              </a:rPr>
              <a:t>"</a:t>
            </a:r>
            <a:r>
              <a:rPr lang="en-GB" sz="1600" dirty="0" err="1">
                <a:solidFill>
                  <a:srgbClr val="6AAB73"/>
                </a:solidFill>
                <a:effectLst/>
              </a:rPr>
              <a:t>animalweight</a:t>
            </a:r>
            <a:r>
              <a:rPr lang="en-GB" sz="1600" dirty="0">
                <a:solidFill>
                  <a:srgbClr val="6AAB73"/>
                </a:solidFill>
                <a:effectLst/>
              </a:rPr>
              <a: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Animal animal = </a:t>
            </a:r>
            <a:r>
              <a:rPr lang="en-GB" sz="1600" dirty="0">
                <a:solidFill>
                  <a:srgbClr val="CF8E6D"/>
                </a:solidFill>
                <a:effectLst/>
              </a:rPr>
              <a:t>new </a:t>
            </a:r>
            <a:r>
              <a:rPr lang="en-GB" sz="1600" dirty="0">
                <a:solidFill>
                  <a:srgbClr val="BCBEC4"/>
                </a:solidFill>
                <a:effectLst/>
              </a:rPr>
              <a:t>Animal(</a:t>
            </a:r>
            <a:r>
              <a:rPr lang="en-GB" sz="1600" dirty="0" err="1">
                <a:solidFill>
                  <a:srgbClr val="BCBEC4"/>
                </a:solidFill>
                <a:effectLst/>
              </a:rPr>
              <a:t>animalBreed</a:t>
            </a:r>
            <a:r>
              <a:rPr lang="en-GB" sz="1600" dirty="0">
                <a:solidFill>
                  <a:srgbClr val="BCBEC4"/>
                </a:solidFill>
                <a:effectLst/>
              </a:rPr>
              <a:t>, </a:t>
            </a:r>
            <a:r>
              <a:rPr lang="en-GB" sz="1600" dirty="0" err="1">
                <a:solidFill>
                  <a:srgbClr val="BCBEC4"/>
                </a:solidFill>
                <a:effectLst/>
              </a:rPr>
              <a:t>animalPrice</a:t>
            </a:r>
            <a:r>
              <a:rPr lang="en-GB" sz="1600" dirty="0">
                <a:solidFill>
                  <a:srgbClr val="BCBEC4"/>
                </a:solidFill>
                <a:effectLst/>
              </a:rPr>
              <a:t>, </a:t>
            </a:r>
            <a:r>
              <a:rPr lang="en-GB" sz="1600" dirty="0" err="1">
                <a:solidFill>
                  <a:srgbClr val="BCBEC4"/>
                </a:solidFill>
                <a:effectLst/>
              </a:rPr>
              <a:t>animalAge</a:t>
            </a:r>
            <a:r>
              <a:rPr lang="en-GB" sz="1600" dirty="0">
                <a:solidFill>
                  <a:srgbClr val="BCBEC4"/>
                </a:solidFill>
                <a:effectLst/>
              </a:rPr>
              <a:t>, </a:t>
            </a:r>
            <a:r>
              <a:rPr lang="en-GB" sz="1600" dirty="0" err="1">
                <a:solidFill>
                  <a:srgbClr val="BCBEC4"/>
                </a:solidFill>
                <a:effectLst/>
              </a:rPr>
              <a:t>animalWeight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animalList.add</a:t>
            </a:r>
            <a:r>
              <a:rPr lang="en-GB" sz="1600" dirty="0">
                <a:solidFill>
                  <a:srgbClr val="BCBEC4"/>
                </a:solidFill>
                <a:effectLst/>
              </a:rPr>
              <a:t>(animal);</a:t>
            </a:r>
            <a:br>
              <a:rPr lang="en-GB" sz="1600" dirty="0">
                <a:solidFill>
                  <a:srgbClr val="BCBEC4"/>
                </a:solidFill>
                <a:effectLst/>
              </a:rPr>
            </a:b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 </a:t>
            </a:r>
            <a:r>
              <a:rPr lang="en-GB" sz="1600" dirty="0">
                <a:solidFill>
                  <a:srgbClr val="CF8E6D"/>
                </a:solidFill>
                <a:effectLst/>
              </a:rPr>
              <a:t>catch </a:t>
            </a:r>
            <a:r>
              <a:rPr lang="en-GB" sz="1600" dirty="0">
                <a:solidFill>
                  <a:srgbClr val="BCBEC4"/>
                </a:solidFill>
                <a:effectLst/>
              </a:rPr>
              <a:t>(Exception e) {</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e.printStackTrace</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return </a:t>
            </a:r>
            <a:r>
              <a:rPr lang="en-GB" sz="1600" dirty="0" err="1">
                <a:solidFill>
                  <a:srgbClr val="BCBEC4"/>
                </a:solidFill>
                <a:effectLst/>
              </a:rPr>
              <a:t>animalList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a:t>
            </a:r>
          </a:p>
          <a:p>
            <a:endParaRPr lang="en-RO" sz="1600" dirty="0"/>
          </a:p>
        </p:txBody>
      </p:sp>
    </p:spTree>
    <p:extLst>
      <p:ext uri="{BB962C8B-B14F-4D97-AF65-F5344CB8AC3E}">
        <p14:creationId xmlns:p14="http://schemas.microsoft.com/office/powerpoint/2010/main" val="2395554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E9AB3-9541-EFDB-7B3E-AC2467D64D8E}"/>
              </a:ext>
            </a:extLst>
          </p:cNvPr>
          <p:cNvSpPr>
            <a:spLocks noGrp="1"/>
          </p:cNvSpPr>
          <p:nvPr>
            <p:ph type="title"/>
          </p:nvPr>
        </p:nvSpPr>
        <p:spPr>
          <a:xfrm>
            <a:off x="827139" y="2988016"/>
            <a:ext cx="5152748" cy="881965"/>
          </a:xfrm>
        </p:spPr>
        <p:txBody>
          <a:bodyPr>
            <a:normAutofit fontScale="90000"/>
          </a:bodyPr>
          <a:lstStyle/>
          <a:p>
            <a:r>
              <a:rPr lang="en-GB" sz="3200" b="0" i="0" u="none" strike="noStrike" dirty="0">
                <a:effectLst/>
                <a:latin typeface="Baskerville Old Face" panose="02020602080505020303" pitchFamily="18" charset="77"/>
              </a:rPr>
              <a:t>Manage users or roles for different access levels to the DB.</a:t>
            </a:r>
            <a:endParaRPr lang="en-RO" sz="3200" dirty="0">
              <a:latin typeface="Baskerville Old Face" panose="02020602080505020303" pitchFamily="18" charset="77"/>
            </a:endParaRPr>
          </a:p>
        </p:txBody>
      </p:sp>
      <p:sp>
        <p:nvSpPr>
          <p:cNvPr id="3" name="TextBox 2">
            <a:extLst>
              <a:ext uri="{FF2B5EF4-FFF2-40B4-BE49-F238E27FC236}">
                <a16:creationId xmlns:a16="http://schemas.microsoft.com/office/drawing/2014/main" id="{47F0F44C-6311-E310-A993-3B392CD4144D}"/>
              </a:ext>
            </a:extLst>
          </p:cNvPr>
          <p:cNvSpPr txBox="1"/>
          <p:nvPr/>
        </p:nvSpPr>
        <p:spPr>
          <a:xfrm>
            <a:off x="6212114" y="151179"/>
            <a:ext cx="5581721" cy="6555641"/>
          </a:xfrm>
          <a:prstGeom prst="rect">
            <a:avLst/>
          </a:prstGeom>
          <a:solidFill>
            <a:schemeClr val="tx2"/>
          </a:solidFill>
        </p:spPr>
        <p:txBody>
          <a:bodyPr wrap="none" rtlCol="0">
            <a:spAutoFit/>
          </a:bodyPr>
          <a:lstStyle/>
          <a:p>
            <a:r>
              <a:rPr lang="en-GB" sz="1400" dirty="0">
                <a:solidFill>
                  <a:srgbClr val="CF8E6D"/>
                </a:solidFill>
                <a:effectLst/>
              </a:rPr>
              <a:t>public void </a:t>
            </a:r>
            <a:r>
              <a:rPr lang="en-GB" sz="1400" dirty="0">
                <a:solidFill>
                  <a:srgbClr val="56A8F5"/>
                </a:solidFill>
                <a:effectLst/>
              </a:rPr>
              <a:t>run</a:t>
            </a:r>
            <a:r>
              <a:rPr lang="en-GB" sz="1400" dirty="0">
                <a:solidFill>
                  <a:srgbClr val="BCBEC4"/>
                </a:solidFill>
                <a:effectLst/>
              </a:rPr>
              <a:t>(String[] </a:t>
            </a:r>
            <a:r>
              <a:rPr lang="en-GB" sz="1400" dirty="0" err="1">
                <a:solidFill>
                  <a:srgbClr val="BCBEC4"/>
                </a:solidFill>
                <a:effectLst/>
              </a:rPr>
              <a:t>args</a:t>
            </a: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if</a:t>
            </a:r>
            <a:r>
              <a:rPr lang="en-GB" sz="1400" dirty="0">
                <a:solidFill>
                  <a:srgbClr val="BCBEC4"/>
                </a:solidFill>
                <a:effectLst/>
              </a:rPr>
              <a:t>(</a:t>
            </a:r>
            <a:r>
              <a:rPr lang="en-GB" sz="1400" dirty="0" err="1">
                <a:solidFill>
                  <a:srgbClr val="BCBEC4"/>
                </a:solidFill>
                <a:effectLst/>
              </a:rPr>
              <a:t>args.</a:t>
            </a:r>
            <a:r>
              <a:rPr lang="en-GB" sz="1400" dirty="0" err="1">
                <a:solidFill>
                  <a:srgbClr val="C77DBB"/>
                </a:solidFill>
                <a:effectLst/>
              </a:rPr>
              <a:t>length</a:t>
            </a:r>
            <a:r>
              <a:rPr lang="en-GB" sz="1400" dirty="0">
                <a:solidFill>
                  <a:srgbClr val="C77DBB"/>
                </a:solidFill>
                <a:effectLst/>
              </a:rPr>
              <a:t> </a:t>
            </a:r>
            <a:r>
              <a:rPr lang="en-GB" sz="1400" dirty="0">
                <a:solidFill>
                  <a:srgbClr val="BCBEC4"/>
                </a:solidFill>
                <a:effectLst/>
              </a:rPr>
              <a:t>&gt; </a:t>
            </a:r>
            <a:r>
              <a:rPr lang="en-GB" sz="1400" dirty="0">
                <a:solidFill>
                  <a:srgbClr val="2AACB8"/>
                </a:solidFill>
                <a:effectLst/>
              </a:rPr>
              <a:t>0</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if</a:t>
            </a:r>
            <a:r>
              <a:rPr lang="en-GB" sz="1400" dirty="0">
                <a:solidFill>
                  <a:srgbClr val="BCBEC4"/>
                </a:solidFill>
                <a:effectLst/>
              </a:rPr>
              <a:t>( </a:t>
            </a:r>
            <a:r>
              <a:rPr lang="en-GB" sz="1400" dirty="0" err="1">
                <a:solidFill>
                  <a:srgbClr val="BCBEC4"/>
                </a:solidFill>
                <a:effectLst/>
              </a:rPr>
              <a:t>args</a:t>
            </a:r>
            <a:r>
              <a:rPr lang="en-GB" sz="1400" dirty="0">
                <a:solidFill>
                  <a:srgbClr val="BCBEC4"/>
                </a:solidFill>
                <a:effectLst/>
              </a:rPr>
              <a:t>[</a:t>
            </a:r>
            <a:r>
              <a:rPr lang="en-GB" sz="1400" dirty="0">
                <a:solidFill>
                  <a:srgbClr val="2AACB8"/>
                </a:solidFill>
                <a:effectLst/>
              </a:rPr>
              <a:t>0</a:t>
            </a:r>
            <a:r>
              <a:rPr lang="en-GB" sz="1400" dirty="0">
                <a:solidFill>
                  <a:srgbClr val="BCBEC4"/>
                </a:solidFill>
                <a:effectLst/>
              </a:rPr>
              <a:t>].equals(</a:t>
            </a:r>
            <a:r>
              <a:rPr lang="en-GB" sz="1400" dirty="0">
                <a:solidFill>
                  <a:srgbClr val="6AAB73"/>
                </a:solidFill>
                <a:effectLst/>
              </a:rPr>
              <a:t>"</a:t>
            </a:r>
            <a:r>
              <a:rPr lang="en-GB" sz="1400" dirty="0">
                <a:solidFill>
                  <a:srgbClr val="FF0000"/>
                </a:solidFill>
                <a:effectLst/>
              </a:rPr>
              <a:t>customer</a:t>
            </a:r>
            <a:r>
              <a:rPr lang="en-GB" sz="1400" dirty="0">
                <a:solidFill>
                  <a:srgbClr val="6AAB73"/>
                </a:solidFill>
                <a:effectLst/>
              </a:rPr>
              <a:t>"</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customerMenu</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else if</a:t>
            </a:r>
            <a:r>
              <a:rPr lang="en-GB" sz="1400" dirty="0">
                <a:solidFill>
                  <a:srgbClr val="BCBEC4"/>
                </a:solidFill>
                <a:effectLst/>
              </a:rPr>
              <a:t>(</a:t>
            </a:r>
            <a:r>
              <a:rPr lang="en-GB" sz="1400" dirty="0" err="1">
                <a:solidFill>
                  <a:srgbClr val="BCBEC4"/>
                </a:solidFill>
                <a:effectLst/>
              </a:rPr>
              <a:t>args</a:t>
            </a:r>
            <a:r>
              <a:rPr lang="en-GB" sz="1400" dirty="0">
                <a:solidFill>
                  <a:srgbClr val="BCBEC4"/>
                </a:solidFill>
                <a:effectLst/>
              </a:rPr>
              <a:t>[</a:t>
            </a:r>
            <a:r>
              <a:rPr lang="en-GB" sz="1400" dirty="0">
                <a:solidFill>
                  <a:srgbClr val="2AACB8"/>
                </a:solidFill>
                <a:effectLst/>
              </a:rPr>
              <a:t>0</a:t>
            </a:r>
            <a:r>
              <a:rPr lang="en-GB" sz="1400" dirty="0">
                <a:solidFill>
                  <a:srgbClr val="BCBEC4"/>
                </a:solidFill>
                <a:effectLst/>
              </a:rPr>
              <a:t>].equals(</a:t>
            </a:r>
            <a:r>
              <a:rPr lang="en-GB" sz="1400" dirty="0">
                <a:solidFill>
                  <a:srgbClr val="6AAB73"/>
                </a:solidFill>
                <a:effectLst/>
              </a:rPr>
              <a:t>"</a:t>
            </a:r>
            <a:r>
              <a:rPr lang="en-GB" sz="1400" dirty="0">
                <a:solidFill>
                  <a:srgbClr val="FF0000"/>
                </a:solidFill>
                <a:effectLst/>
              </a:rPr>
              <a:t>admin</a:t>
            </a:r>
            <a:r>
              <a:rPr lang="en-GB" sz="1400" dirty="0">
                <a:solidFill>
                  <a:srgbClr val="6AAB73"/>
                </a:solidFill>
                <a:effectLst/>
              </a:rPr>
              <a:t>"</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adminMenu</a:t>
            </a:r>
            <a:r>
              <a:rPr lang="en-GB" sz="1400" dirty="0">
                <a:solidFill>
                  <a:srgbClr val="BCBEC4"/>
                </a:solidFill>
                <a:effectLst/>
              </a:rPr>
              <a:t>(</a:t>
            </a:r>
            <a:r>
              <a:rPr lang="en-GB" sz="1400" dirty="0" err="1">
                <a:solidFill>
                  <a:srgbClr val="BCBEC4"/>
                </a:solidFill>
                <a:effectLst/>
              </a:rPr>
              <a:t>args</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else </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C77DBB"/>
                </a:solidFill>
                <a:effectLst/>
              </a:rPr>
              <a:t>output</a:t>
            </a:r>
            <a:r>
              <a:rPr lang="en-GB" sz="1400" dirty="0" err="1">
                <a:solidFill>
                  <a:srgbClr val="BCBEC4"/>
                </a:solidFill>
                <a:effectLst/>
              </a:rPr>
              <a:t>.printMessageNl</a:t>
            </a:r>
            <a:r>
              <a:rPr lang="en-GB" sz="1400" dirty="0">
                <a:solidFill>
                  <a:srgbClr val="BCBEC4"/>
                </a:solidFill>
                <a:effectLst/>
              </a:rPr>
              <a:t>(</a:t>
            </a:r>
            <a:r>
              <a:rPr lang="en-GB" sz="1400" dirty="0">
                <a:solidFill>
                  <a:srgbClr val="6AAB73"/>
                </a:solidFill>
                <a:effectLst/>
              </a:rPr>
              <a:t>"</a:t>
            </a:r>
            <a:r>
              <a:rPr lang="en-GB" sz="1400" dirty="0">
                <a:solidFill>
                  <a:srgbClr val="CF8E6D"/>
                </a:solidFill>
                <a:effectLst/>
              </a:rPr>
              <a:t>\n\t\t\t</a:t>
            </a:r>
            <a:r>
              <a:rPr lang="en-GB" sz="1400" dirty="0">
                <a:solidFill>
                  <a:srgbClr val="6AAB73"/>
                </a:solidFill>
                <a:effectLst/>
              </a:rPr>
              <a:t>   </a:t>
            </a:r>
            <a:r>
              <a:rPr lang="en-GB" sz="1400" dirty="0" err="1">
                <a:solidFill>
                  <a:srgbClr val="6AAB73"/>
                </a:solidFill>
                <a:effectLst/>
              </a:rPr>
              <a:t>PetShop</a:t>
            </a:r>
            <a:r>
              <a:rPr lang="en-GB" sz="1400" dirty="0">
                <a:solidFill>
                  <a:srgbClr val="6AAB73"/>
                </a:solidFill>
                <a:effectLst/>
              </a:rPr>
              <a:t> Management System:"</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C77DBB"/>
                </a:solidFill>
                <a:effectLst/>
              </a:rPr>
              <a:t>output</a:t>
            </a:r>
            <a:r>
              <a:rPr lang="en-GB" sz="1400" dirty="0" err="1">
                <a:solidFill>
                  <a:srgbClr val="BCBEC4"/>
                </a:solidFill>
                <a:effectLst/>
              </a:rPr>
              <a:t>.printMessageNl</a:t>
            </a:r>
            <a:r>
              <a:rPr lang="en-GB" sz="1400" dirty="0">
                <a:solidFill>
                  <a:srgbClr val="BCBEC4"/>
                </a:solidFill>
                <a:effectLst/>
              </a:rPr>
              <a:t>(</a:t>
            </a:r>
            <a:r>
              <a:rPr lang="en-GB" sz="1400" dirty="0">
                <a:solidFill>
                  <a:srgbClr val="6AAB73"/>
                </a:solidFill>
                <a:effectLst/>
              </a:rPr>
              <a:t>"1. Customer"</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C77DBB"/>
                </a:solidFill>
                <a:effectLst/>
              </a:rPr>
              <a:t>output</a:t>
            </a:r>
            <a:r>
              <a:rPr lang="en-GB" sz="1400" dirty="0" err="1">
                <a:solidFill>
                  <a:srgbClr val="BCBEC4"/>
                </a:solidFill>
                <a:effectLst/>
              </a:rPr>
              <a:t>.printMessageNl</a:t>
            </a:r>
            <a:r>
              <a:rPr lang="en-GB" sz="1400" dirty="0">
                <a:solidFill>
                  <a:srgbClr val="BCBEC4"/>
                </a:solidFill>
                <a:effectLst/>
              </a:rPr>
              <a:t>(</a:t>
            </a:r>
            <a:r>
              <a:rPr lang="en-GB" sz="1400" dirty="0">
                <a:solidFill>
                  <a:srgbClr val="6AAB73"/>
                </a:solidFill>
                <a:effectLst/>
              </a:rPr>
              <a:t>"2. Admin"</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Scanner console = </a:t>
            </a:r>
            <a:r>
              <a:rPr lang="en-GB" sz="1400" dirty="0">
                <a:solidFill>
                  <a:srgbClr val="CF8E6D"/>
                </a:solidFill>
                <a:effectLst/>
              </a:rPr>
              <a:t>new </a:t>
            </a:r>
            <a:r>
              <a:rPr lang="en-GB" sz="1400" dirty="0">
                <a:solidFill>
                  <a:srgbClr val="BCBEC4"/>
                </a:solidFill>
                <a:effectLst/>
              </a:rPr>
              <a:t>Scanner(</a:t>
            </a:r>
            <a:r>
              <a:rPr lang="en-GB" sz="1400" dirty="0" err="1">
                <a:solidFill>
                  <a:srgbClr val="BCBEC4"/>
                </a:solidFill>
                <a:effectLst/>
              </a:rPr>
              <a:t>System.</a:t>
            </a:r>
            <a:r>
              <a:rPr lang="en-GB" sz="1400" i="1" dirty="0" err="1">
                <a:solidFill>
                  <a:srgbClr val="C77DBB"/>
                </a:solidFill>
                <a:effectLst/>
              </a:rPr>
              <a:t>in</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int </a:t>
            </a:r>
            <a:r>
              <a:rPr lang="en-GB" sz="1400" dirty="0" err="1">
                <a:solidFill>
                  <a:srgbClr val="BCBEC4"/>
                </a:solidFill>
                <a:effectLst/>
              </a:rPr>
              <a:t>userInput</a:t>
            </a:r>
            <a:r>
              <a:rPr lang="en-GB" sz="1400" dirty="0">
                <a:solidFill>
                  <a:srgbClr val="BCBEC4"/>
                </a:solidFill>
                <a:effectLst/>
              </a:rPr>
              <a:t> = </a:t>
            </a:r>
            <a:r>
              <a:rPr lang="en-GB" sz="1400" dirty="0" err="1">
                <a:solidFill>
                  <a:srgbClr val="BCBEC4"/>
                </a:solidFill>
                <a:effectLst/>
              </a:rPr>
              <a:t>getUserInput</a:t>
            </a:r>
            <a:r>
              <a:rPr lang="en-GB" sz="1400" dirty="0">
                <a:solidFill>
                  <a:srgbClr val="BCBEC4"/>
                </a:solidFill>
                <a:effectLst/>
              </a:rPr>
              <a:t>(console, </a:t>
            </a:r>
            <a:r>
              <a:rPr lang="en-GB" sz="1400" dirty="0">
                <a:solidFill>
                  <a:srgbClr val="2AACB8"/>
                </a:solidFill>
                <a:effectLst/>
              </a:rPr>
              <a:t>1</a:t>
            </a:r>
            <a:r>
              <a:rPr lang="en-GB" sz="1400" dirty="0">
                <a:solidFill>
                  <a:srgbClr val="BCBEC4"/>
                </a:solidFill>
                <a:effectLst/>
              </a:rPr>
              <a:t>, </a:t>
            </a:r>
            <a:r>
              <a:rPr lang="en-GB" sz="1400" dirty="0">
                <a:solidFill>
                  <a:srgbClr val="2AACB8"/>
                </a:solidFill>
                <a:effectLst/>
              </a:rPr>
              <a:t>2</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switch </a:t>
            </a:r>
            <a:r>
              <a:rPr lang="en-GB" sz="1400" dirty="0">
                <a:solidFill>
                  <a:srgbClr val="BCBEC4"/>
                </a:solidFill>
                <a:effectLst/>
              </a:rPr>
              <a:t>(</a:t>
            </a:r>
            <a:r>
              <a:rPr lang="en-GB" sz="1400" dirty="0" err="1">
                <a:solidFill>
                  <a:srgbClr val="BCBEC4"/>
                </a:solidFill>
                <a:effectLst/>
              </a:rPr>
              <a:t>userInput</a:t>
            </a: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case </a:t>
            </a:r>
            <a:r>
              <a:rPr lang="en-GB" sz="1400" dirty="0">
                <a:solidFill>
                  <a:srgbClr val="2AACB8"/>
                </a:solidFill>
                <a:effectLst/>
              </a:rPr>
              <a:t>1</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customerMenu</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break</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case </a:t>
            </a:r>
            <a:r>
              <a:rPr lang="en-GB" sz="1400" dirty="0">
                <a:solidFill>
                  <a:srgbClr val="2AACB8"/>
                </a:solidFill>
                <a:effectLst/>
              </a:rPr>
              <a:t>2</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adminMenu</a:t>
            </a:r>
            <a:r>
              <a:rPr lang="en-GB" sz="1400" dirty="0">
                <a:solidFill>
                  <a:srgbClr val="BCBEC4"/>
                </a:solidFill>
                <a:effectLst/>
              </a:rPr>
              <a:t>(</a:t>
            </a:r>
            <a:r>
              <a:rPr lang="en-GB" sz="1400" dirty="0" err="1">
                <a:solidFill>
                  <a:srgbClr val="BCBEC4"/>
                </a:solidFill>
                <a:effectLst/>
              </a:rPr>
              <a:t>args</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break</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default</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System.</a:t>
            </a:r>
            <a:r>
              <a:rPr lang="en-GB" sz="1400" i="1" dirty="0" err="1">
                <a:solidFill>
                  <a:srgbClr val="BCBEC4"/>
                </a:solidFill>
                <a:effectLst/>
              </a:rPr>
              <a:t>exit</a:t>
            </a:r>
            <a:r>
              <a:rPr lang="en-GB" sz="1400" dirty="0">
                <a:solidFill>
                  <a:srgbClr val="BCBEC4"/>
                </a:solidFill>
                <a:effectLst/>
              </a:rPr>
              <a:t>(</a:t>
            </a:r>
            <a:r>
              <a:rPr lang="en-GB" sz="1400" dirty="0">
                <a:solidFill>
                  <a:srgbClr val="2AACB8"/>
                </a:solidFill>
                <a:effectLst/>
              </a:rPr>
              <a:t>1</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a:t>
            </a:r>
          </a:p>
          <a:p>
            <a:endParaRPr lang="en-RO" sz="1400" dirty="0"/>
          </a:p>
        </p:txBody>
      </p:sp>
    </p:spTree>
    <p:extLst>
      <p:ext uri="{BB962C8B-B14F-4D97-AF65-F5344CB8AC3E}">
        <p14:creationId xmlns:p14="http://schemas.microsoft.com/office/powerpoint/2010/main" val="2920885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F0F44C-6311-E310-A993-3B392CD4144D}"/>
              </a:ext>
            </a:extLst>
          </p:cNvPr>
          <p:cNvSpPr txBox="1"/>
          <p:nvPr/>
        </p:nvSpPr>
        <p:spPr>
          <a:xfrm>
            <a:off x="6749142" y="582067"/>
            <a:ext cx="5015016" cy="5693866"/>
          </a:xfrm>
          <a:prstGeom prst="rect">
            <a:avLst/>
          </a:prstGeom>
          <a:solidFill>
            <a:schemeClr val="tx2"/>
          </a:solidFill>
        </p:spPr>
        <p:txBody>
          <a:bodyPr wrap="square" rtlCol="0">
            <a:spAutoFit/>
          </a:bodyPr>
          <a:lstStyle/>
          <a:p>
            <a:r>
              <a:rPr lang="en-GB" sz="1400" dirty="0">
                <a:solidFill>
                  <a:srgbClr val="CF8E6D"/>
                </a:solidFill>
                <a:effectLst/>
              </a:rPr>
              <a:t>private void </a:t>
            </a:r>
            <a:r>
              <a:rPr lang="en-GB" sz="1400" dirty="0" err="1">
                <a:solidFill>
                  <a:srgbClr val="FF0000"/>
                </a:solidFill>
                <a:effectLst/>
              </a:rPr>
              <a:t>customerMenu</a:t>
            </a: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Scanner console = </a:t>
            </a:r>
            <a:r>
              <a:rPr lang="en-GB" sz="1400" dirty="0">
                <a:solidFill>
                  <a:srgbClr val="CF8E6D"/>
                </a:solidFill>
                <a:effectLst/>
              </a:rPr>
              <a:t>new </a:t>
            </a:r>
            <a:r>
              <a:rPr lang="en-GB" sz="1400" dirty="0">
                <a:solidFill>
                  <a:srgbClr val="BCBEC4"/>
                </a:solidFill>
                <a:effectLst/>
              </a:rPr>
              <a:t>Scanner(</a:t>
            </a:r>
            <a:r>
              <a:rPr lang="en-GB" sz="1400" dirty="0" err="1">
                <a:solidFill>
                  <a:srgbClr val="BCBEC4"/>
                </a:solidFill>
                <a:effectLst/>
              </a:rPr>
              <a:t>System.</a:t>
            </a:r>
            <a:r>
              <a:rPr lang="en-GB" sz="1400" i="1" dirty="0" err="1">
                <a:solidFill>
                  <a:srgbClr val="C77DBB"/>
                </a:solidFill>
                <a:effectLst/>
              </a:rPr>
              <a:t>in</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int </a:t>
            </a:r>
            <a:r>
              <a:rPr lang="en-GB" sz="1400" dirty="0" err="1">
                <a:solidFill>
                  <a:srgbClr val="BCBEC4"/>
                </a:solidFill>
                <a:effectLst/>
              </a:rPr>
              <a:t>userInput</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do </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C77DBB"/>
                </a:solidFill>
                <a:effectLst/>
              </a:rPr>
              <a:t>output</a:t>
            </a:r>
            <a:r>
              <a:rPr lang="en-GB" sz="1400" dirty="0" err="1">
                <a:solidFill>
                  <a:srgbClr val="BCBEC4"/>
                </a:solidFill>
                <a:effectLst/>
              </a:rPr>
              <a:t>.printMessageNl</a:t>
            </a:r>
            <a:r>
              <a:rPr lang="en-GB" sz="1400" dirty="0">
                <a:solidFill>
                  <a:srgbClr val="BCBEC4"/>
                </a:solidFill>
                <a:effectLst/>
              </a:rPr>
              <a:t>(</a:t>
            </a:r>
            <a:r>
              <a:rPr lang="en-GB" sz="1400" dirty="0">
                <a:solidFill>
                  <a:srgbClr val="6AAB73"/>
                </a:solidFill>
                <a:effectLst/>
              </a:rPr>
              <a:t>"</a:t>
            </a:r>
            <a:r>
              <a:rPr lang="en-GB" sz="1400" dirty="0">
                <a:solidFill>
                  <a:srgbClr val="CF8E6D"/>
                </a:solidFill>
                <a:effectLst/>
              </a:rPr>
              <a:t>\n</a:t>
            </a:r>
            <a:r>
              <a:rPr lang="en-GB" sz="1400" dirty="0">
                <a:solidFill>
                  <a:srgbClr val="6AAB73"/>
                </a:solidFill>
                <a:effectLst/>
              </a:rPr>
              <a:t>             Customer Menu:"</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C77DBB"/>
                </a:solidFill>
                <a:effectLst/>
              </a:rPr>
              <a:t>output</a:t>
            </a:r>
            <a:r>
              <a:rPr lang="en-GB" sz="1400" dirty="0" err="1">
                <a:solidFill>
                  <a:srgbClr val="BCBEC4"/>
                </a:solidFill>
                <a:effectLst/>
              </a:rPr>
              <a:t>.printMessageNl</a:t>
            </a:r>
            <a:r>
              <a:rPr lang="en-GB" sz="1400" dirty="0">
                <a:solidFill>
                  <a:srgbClr val="BCBEC4"/>
                </a:solidFill>
                <a:effectLst/>
              </a:rPr>
              <a:t>(</a:t>
            </a:r>
            <a:r>
              <a:rPr lang="en-GB" sz="1400" dirty="0">
                <a:solidFill>
                  <a:srgbClr val="6AAB73"/>
                </a:solidFill>
                <a:effectLst/>
              </a:rPr>
              <a:t>"1. View inventory"</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C77DBB"/>
                </a:solidFill>
                <a:effectLst/>
              </a:rPr>
              <a:t>output</a:t>
            </a:r>
            <a:r>
              <a:rPr lang="en-GB" sz="1400" dirty="0" err="1">
                <a:solidFill>
                  <a:srgbClr val="BCBEC4"/>
                </a:solidFill>
                <a:effectLst/>
              </a:rPr>
              <a:t>.printMessageNl</a:t>
            </a:r>
            <a:r>
              <a:rPr lang="en-GB" sz="1400" dirty="0">
                <a:solidFill>
                  <a:srgbClr val="BCBEC4"/>
                </a:solidFill>
                <a:effectLst/>
              </a:rPr>
              <a:t>(</a:t>
            </a:r>
            <a:r>
              <a:rPr lang="en-GB" sz="1400" dirty="0">
                <a:solidFill>
                  <a:srgbClr val="6AAB73"/>
                </a:solidFill>
                <a:effectLst/>
              </a:rPr>
              <a:t>"2. Buy animal"</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C77DBB"/>
                </a:solidFill>
                <a:effectLst/>
              </a:rPr>
              <a:t>output</a:t>
            </a:r>
            <a:r>
              <a:rPr lang="en-GB" sz="1400" dirty="0" err="1">
                <a:solidFill>
                  <a:srgbClr val="BCBEC4"/>
                </a:solidFill>
                <a:effectLst/>
              </a:rPr>
              <a:t>.printMessageNl</a:t>
            </a:r>
            <a:r>
              <a:rPr lang="en-GB" sz="1400" dirty="0">
                <a:solidFill>
                  <a:srgbClr val="BCBEC4"/>
                </a:solidFill>
                <a:effectLst/>
              </a:rPr>
              <a:t>(</a:t>
            </a:r>
            <a:r>
              <a:rPr lang="en-GB" sz="1400" dirty="0">
                <a:solidFill>
                  <a:srgbClr val="6AAB73"/>
                </a:solidFill>
                <a:effectLst/>
              </a:rPr>
              <a:t>"3. Return animal"</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C77DBB"/>
                </a:solidFill>
                <a:effectLst/>
              </a:rPr>
              <a:t>output</a:t>
            </a:r>
            <a:r>
              <a:rPr lang="en-GB" sz="1400" dirty="0" err="1">
                <a:solidFill>
                  <a:srgbClr val="BCBEC4"/>
                </a:solidFill>
                <a:effectLst/>
              </a:rPr>
              <a:t>.printMessageNl</a:t>
            </a:r>
            <a:r>
              <a:rPr lang="en-GB" sz="1400" dirty="0">
                <a:solidFill>
                  <a:srgbClr val="BCBEC4"/>
                </a:solidFill>
                <a:effectLst/>
              </a:rPr>
              <a:t>(</a:t>
            </a:r>
            <a:r>
              <a:rPr lang="en-GB" sz="1400" dirty="0">
                <a:solidFill>
                  <a:srgbClr val="6AAB73"/>
                </a:solidFill>
                <a:effectLst/>
              </a:rPr>
              <a:t>"4. Exit"</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userInput</a:t>
            </a:r>
            <a:r>
              <a:rPr lang="en-GB" sz="1400" dirty="0">
                <a:solidFill>
                  <a:srgbClr val="BCBEC4"/>
                </a:solidFill>
                <a:effectLst/>
              </a:rPr>
              <a:t> = </a:t>
            </a:r>
            <a:r>
              <a:rPr lang="en-GB" sz="1400" dirty="0" err="1">
                <a:solidFill>
                  <a:srgbClr val="BCBEC4"/>
                </a:solidFill>
                <a:effectLst/>
              </a:rPr>
              <a:t>getUserInput</a:t>
            </a:r>
            <a:r>
              <a:rPr lang="en-GB" sz="1400" dirty="0">
                <a:solidFill>
                  <a:srgbClr val="BCBEC4"/>
                </a:solidFill>
                <a:effectLst/>
              </a:rPr>
              <a:t>(console, </a:t>
            </a:r>
            <a:r>
              <a:rPr lang="en-GB" sz="1400" dirty="0">
                <a:solidFill>
                  <a:srgbClr val="2AACB8"/>
                </a:solidFill>
                <a:effectLst/>
              </a:rPr>
              <a:t>1</a:t>
            </a:r>
            <a:r>
              <a:rPr lang="en-GB" sz="1400" dirty="0">
                <a:solidFill>
                  <a:srgbClr val="BCBEC4"/>
                </a:solidFill>
                <a:effectLst/>
              </a:rPr>
              <a:t>, </a:t>
            </a:r>
            <a:r>
              <a:rPr lang="en-GB" sz="1400" dirty="0">
                <a:solidFill>
                  <a:srgbClr val="2AACB8"/>
                </a:solidFill>
                <a:effectLst/>
              </a:rPr>
              <a:t>3</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switch </a:t>
            </a:r>
            <a:r>
              <a:rPr lang="en-GB" sz="1400" dirty="0">
                <a:solidFill>
                  <a:srgbClr val="BCBEC4"/>
                </a:solidFill>
                <a:effectLst/>
              </a:rPr>
              <a:t>(</a:t>
            </a:r>
            <a:r>
              <a:rPr lang="en-GB" sz="1400" dirty="0" err="1">
                <a:solidFill>
                  <a:srgbClr val="BCBEC4"/>
                </a:solidFill>
                <a:effectLst/>
              </a:rPr>
              <a:t>userInput</a:t>
            </a: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case </a:t>
            </a:r>
            <a:r>
              <a:rPr lang="en-GB" sz="1400" dirty="0">
                <a:solidFill>
                  <a:srgbClr val="2AACB8"/>
                </a:solidFill>
                <a:effectLst/>
              </a:rPr>
              <a:t>1</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C77DBB"/>
                </a:solidFill>
                <a:effectLst/>
              </a:rPr>
              <a:t>database</a:t>
            </a:r>
            <a:r>
              <a:rPr lang="en-GB" sz="1400" dirty="0" err="1">
                <a:solidFill>
                  <a:srgbClr val="BCBEC4"/>
                </a:solidFill>
                <a:effectLst/>
              </a:rPr>
              <a:t>.printDB</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break</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case </a:t>
            </a:r>
            <a:r>
              <a:rPr lang="en-GB" sz="1400" dirty="0">
                <a:solidFill>
                  <a:srgbClr val="2AACB8"/>
                </a:solidFill>
                <a:effectLst/>
              </a:rPr>
              <a:t>2</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C77DBB"/>
                </a:solidFill>
                <a:effectLst/>
              </a:rPr>
              <a:t>database</a:t>
            </a:r>
            <a:r>
              <a:rPr lang="en-GB" sz="1400" dirty="0" err="1">
                <a:solidFill>
                  <a:srgbClr val="BCBEC4"/>
                </a:solidFill>
                <a:effectLst/>
              </a:rPr>
              <a:t>.buyAnimal</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break</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case </a:t>
            </a:r>
            <a:r>
              <a:rPr lang="en-GB" sz="1400" dirty="0">
                <a:solidFill>
                  <a:srgbClr val="2AACB8"/>
                </a:solidFill>
                <a:effectLst/>
              </a:rPr>
              <a:t>3</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C77DBB"/>
                </a:solidFill>
                <a:effectLst/>
              </a:rPr>
              <a:t>database</a:t>
            </a:r>
            <a:r>
              <a:rPr lang="en-GB" sz="1400" dirty="0" err="1">
                <a:solidFill>
                  <a:srgbClr val="BCBEC4"/>
                </a:solidFill>
                <a:effectLst/>
              </a:rPr>
              <a:t>.returnAnimal</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break</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case </a:t>
            </a:r>
            <a:r>
              <a:rPr lang="en-GB" sz="1400" dirty="0">
                <a:solidFill>
                  <a:srgbClr val="2AACB8"/>
                </a:solidFill>
                <a:effectLst/>
              </a:rPr>
              <a:t>4</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System.</a:t>
            </a:r>
            <a:r>
              <a:rPr lang="en-GB" sz="1400" i="1" dirty="0" err="1">
                <a:solidFill>
                  <a:srgbClr val="BCBEC4"/>
                </a:solidFill>
                <a:effectLst/>
              </a:rPr>
              <a:t>exit</a:t>
            </a:r>
            <a:r>
              <a:rPr lang="en-GB" sz="1400" dirty="0">
                <a:solidFill>
                  <a:srgbClr val="BCBEC4"/>
                </a:solidFill>
                <a:effectLst/>
              </a:rPr>
              <a:t>(</a:t>
            </a:r>
            <a:r>
              <a:rPr lang="en-GB" sz="1400" dirty="0">
                <a:solidFill>
                  <a:srgbClr val="2AACB8"/>
                </a:solidFill>
                <a:effectLst/>
              </a:rPr>
              <a:t>1</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while</a:t>
            </a:r>
            <a:r>
              <a:rPr lang="en-GB" sz="1400" dirty="0">
                <a:solidFill>
                  <a:srgbClr val="BCBEC4"/>
                </a:solidFill>
                <a:effectLst/>
              </a:rPr>
              <a:t>(</a:t>
            </a:r>
            <a:r>
              <a:rPr lang="en-GB" sz="1400" dirty="0" err="1">
                <a:solidFill>
                  <a:srgbClr val="BCBEC4"/>
                </a:solidFill>
                <a:effectLst/>
              </a:rPr>
              <a:t>userInput</a:t>
            </a:r>
            <a:r>
              <a:rPr lang="en-GB" sz="1400" dirty="0">
                <a:solidFill>
                  <a:srgbClr val="BCBEC4"/>
                </a:solidFill>
                <a:effectLst/>
              </a:rPr>
              <a:t> != </a:t>
            </a:r>
            <a:r>
              <a:rPr lang="en-GB" sz="1400" dirty="0">
                <a:solidFill>
                  <a:srgbClr val="2AACB8"/>
                </a:solidFill>
                <a:effectLst/>
              </a:rPr>
              <a:t>0</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a:t>
            </a:r>
          </a:p>
          <a:p>
            <a:endParaRPr lang="en-RO" sz="1400" dirty="0"/>
          </a:p>
        </p:txBody>
      </p:sp>
      <p:sp>
        <p:nvSpPr>
          <p:cNvPr id="6" name="TextBox 5">
            <a:extLst>
              <a:ext uri="{FF2B5EF4-FFF2-40B4-BE49-F238E27FC236}">
                <a16:creationId xmlns:a16="http://schemas.microsoft.com/office/drawing/2014/main" id="{B523642D-8C5E-F597-DA13-D3558FBB5341}"/>
              </a:ext>
            </a:extLst>
          </p:cNvPr>
          <p:cNvSpPr txBox="1"/>
          <p:nvPr/>
        </p:nvSpPr>
        <p:spPr>
          <a:xfrm>
            <a:off x="747156" y="72402"/>
            <a:ext cx="5464958" cy="6555641"/>
          </a:xfrm>
          <a:prstGeom prst="rect">
            <a:avLst/>
          </a:prstGeom>
          <a:solidFill>
            <a:schemeClr val="tx2"/>
          </a:solidFill>
        </p:spPr>
        <p:txBody>
          <a:bodyPr wrap="none" rtlCol="0">
            <a:spAutoFit/>
          </a:bodyPr>
          <a:lstStyle/>
          <a:p>
            <a:r>
              <a:rPr lang="en-GB" sz="1400" dirty="0">
                <a:solidFill>
                  <a:srgbClr val="CF8E6D"/>
                </a:solidFill>
                <a:effectLst/>
              </a:rPr>
              <a:t>public void </a:t>
            </a:r>
            <a:r>
              <a:rPr lang="en-GB" sz="1400" dirty="0" err="1">
                <a:solidFill>
                  <a:srgbClr val="FF0000"/>
                </a:solidFill>
                <a:effectLst/>
              </a:rPr>
              <a:t>adminMenu</a:t>
            </a:r>
            <a:r>
              <a:rPr lang="en-GB" sz="1400" dirty="0">
                <a:solidFill>
                  <a:srgbClr val="BCBEC4"/>
                </a:solidFill>
                <a:effectLst/>
              </a:rPr>
              <a:t>(String[] </a:t>
            </a:r>
            <a:r>
              <a:rPr lang="en-GB" sz="1400" dirty="0" err="1">
                <a:solidFill>
                  <a:srgbClr val="BCBEC4"/>
                </a:solidFill>
                <a:effectLst/>
              </a:rPr>
              <a:t>args</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Scanner console = </a:t>
            </a:r>
            <a:r>
              <a:rPr lang="en-GB" sz="1400" dirty="0">
                <a:solidFill>
                  <a:srgbClr val="CF8E6D"/>
                </a:solidFill>
                <a:effectLst/>
              </a:rPr>
              <a:t>new </a:t>
            </a:r>
            <a:r>
              <a:rPr lang="en-GB" sz="1400" dirty="0">
                <a:solidFill>
                  <a:srgbClr val="BCBEC4"/>
                </a:solidFill>
                <a:effectLst/>
              </a:rPr>
              <a:t>Scanner(</a:t>
            </a:r>
            <a:r>
              <a:rPr lang="en-GB" sz="1400" dirty="0" err="1">
                <a:solidFill>
                  <a:srgbClr val="BCBEC4"/>
                </a:solidFill>
                <a:effectLst/>
              </a:rPr>
              <a:t>System.</a:t>
            </a:r>
            <a:r>
              <a:rPr lang="en-GB" sz="1400" i="1" dirty="0" err="1">
                <a:solidFill>
                  <a:srgbClr val="C77DBB"/>
                </a:solidFill>
                <a:effectLst/>
              </a:rPr>
              <a:t>in</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int </a:t>
            </a:r>
            <a:r>
              <a:rPr lang="en-GB" sz="1400" dirty="0" err="1">
                <a:solidFill>
                  <a:srgbClr val="BCBEC4"/>
                </a:solidFill>
                <a:effectLst/>
              </a:rPr>
              <a:t>userInput</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if</a:t>
            </a:r>
            <a:r>
              <a:rPr lang="en-GB" sz="1400" dirty="0">
                <a:solidFill>
                  <a:srgbClr val="BCBEC4"/>
                </a:solidFill>
                <a:effectLst/>
              </a:rPr>
              <a:t>(</a:t>
            </a:r>
            <a:r>
              <a:rPr lang="en-GB" sz="1400" dirty="0" err="1">
                <a:solidFill>
                  <a:srgbClr val="BCBEC4"/>
                </a:solidFill>
                <a:effectLst/>
              </a:rPr>
              <a:t>args.</a:t>
            </a:r>
            <a:r>
              <a:rPr lang="en-GB" sz="1400" dirty="0" err="1">
                <a:solidFill>
                  <a:srgbClr val="C77DBB"/>
                </a:solidFill>
                <a:effectLst/>
              </a:rPr>
              <a:t>length</a:t>
            </a:r>
            <a:r>
              <a:rPr lang="en-GB" sz="1400" dirty="0">
                <a:solidFill>
                  <a:srgbClr val="C77DBB"/>
                </a:solidFill>
                <a:effectLst/>
              </a:rPr>
              <a:t> </a:t>
            </a:r>
            <a:r>
              <a:rPr lang="en-GB" sz="1400" dirty="0">
                <a:solidFill>
                  <a:srgbClr val="BCBEC4"/>
                </a:solidFill>
                <a:effectLst/>
              </a:rPr>
              <a:t>&gt; </a:t>
            </a:r>
            <a:r>
              <a:rPr lang="en-GB" sz="1400" dirty="0">
                <a:solidFill>
                  <a:srgbClr val="2AACB8"/>
                </a:solidFill>
                <a:effectLst/>
              </a:rPr>
              <a:t>1</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if</a:t>
            </a:r>
            <a:r>
              <a:rPr lang="en-GB" sz="1400" dirty="0">
                <a:solidFill>
                  <a:srgbClr val="BCBEC4"/>
                </a:solidFill>
                <a:effectLst/>
              </a:rPr>
              <a:t>( </a:t>
            </a:r>
            <a:r>
              <a:rPr lang="en-GB" sz="1400" dirty="0" err="1">
                <a:solidFill>
                  <a:srgbClr val="BCBEC4"/>
                </a:solidFill>
                <a:effectLst/>
              </a:rPr>
              <a:t>args</a:t>
            </a:r>
            <a:r>
              <a:rPr lang="en-GB" sz="1400" dirty="0">
                <a:solidFill>
                  <a:srgbClr val="BCBEC4"/>
                </a:solidFill>
                <a:effectLst/>
              </a:rPr>
              <a:t>[</a:t>
            </a:r>
            <a:r>
              <a:rPr lang="en-GB" sz="1400" dirty="0">
                <a:solidFill>
                  <a:srgbClr val="2AACB8"/>
                </a:solidFill>
                <a:effectLst/>
              </a:rPr>
              <a:t>1</a:t>
            </a:r>
            <a:r>
              <a:rPr lang="en-GB" sz="1400" dirty="0">
                <a:solidFill>
                  <a:srgbClr val="BCBEC4"/>
                </a:solidFill>
                <a:effectLst/>
              </a:rPr>
              <a:t>].equals(</a:t>
            </a:r>
            <a:r>
              <a:rPr lang="en-GB" sz="1400" dirty="0">
                <a:solidFill>
                  <a:srgbClr val="6AAB73"/>
                </a:solidFill>
                <a:effectLst/>
              </a:rPr>
              <a:t>"old"</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oldS</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else if</a:t>
            </a:r>
            <a:r>
              <a:rPr lang="en-GB" sz="1400" dirty="0">
                <a:solidFill>
                  <a:srgbClr val="BCBEC4"/>
                </a:solidFill>
                <a:effectLst/>
              </a:rPr>
              <a:t>(</a:t>
            </a:r>
            <a:r>
              <a:rPr lang="en-GB" sz="1400" dirty="0" err="1">
                <a:solidFill>
                  <a:srgbClr val="BCBEC4"/>
                </a:solidFill>
                <a:effectLst/>
              </a:rPr>
              <a:t>args</a:t>
            </a:r>
            <a:r>
              <a:rPr lang="en-GB" sz="1400" dirty="0">
                <a:solidFill>
                  <a:srgbClr val="BCBEC4"/>
                </a:solidFill>
                <a:effectLst/>
              </a:rPr>
              <a:t>[</a:t>
            </a:r>
            <a:r>
              <a:rPr lang="en-GB" sz="1400" dirty="0">
                <a:solidFill>
                  <a:srgbClr val="2AACB8"/>
                </a:solidFill>
                <a:effectLst/>
              </a:rPr>
              <a:t>1</a:t>
            </a:r>
            <a:r>
              <a:rPr lang="en-GB" sz="1400" dirty="0">
                <a:solidFill>
                  <a:srgbClr val="BCBEC4"/>
                </a:solidFill>
                <a:effectLst/>
              </a:rPr>
              <a:t>].equals(</a:t>
            </a:r>
            <a:r>
              <a:rPr lang="en-GB" sz="1400" dirty="0">
                <a:solidFill>
                  <a:srgbClr val="6AAB73"/>
                </a:solidFill>
                <a:effectLst/>
              </a:rPr>
              <a:t>"new"</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newS</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else do</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C77DBB"/>
                </a:solidFill>
                <a:effectLst/>
              </a:rPr>
              <a:t>output</a:t>
            </a:r>
            <a:r>
              <a:rPr lang="en-GB" sz="1400" dirty="0" err="1">
                <a:solidFill>
                  <a:srgbClr val="BCBEC4"/>
                </a:solidFill>
                <a:effectLst/>
              </a:rPr>
              <a:t>.printMessageNl</a:t>
            </a:r>
            <a:r>
              <a:rPr lang="en-GB" sz="1400" dirty="0">
                <a:solidFill>
                  <a:srgbClr val="BCBEC4"/>
                </a:solidFill>
                <a:effectLst/>
              </a:rPr>
              <a:t>(</a:t>
            </a:r>
            <a:r>
              <a:rPr lang="en-GB" sz="1400" dirty="0">
                <a:solidFill>
                  <a:srgbClr val="6AAB73"/>
                </a:solidFill>
                <a:effectLst/>
              </a:rPr>
              <a:t>"</a:t>
            </a:r>
            <a:r>
              <a:rPr lang="en-GB" sz="1400" dirty="0">
                <a:solidFill>
                  <a:srgbClr val="CF8E6D"/>
                </a:solidFill>
                <a:effectLst/>
              </a:rPr>
              <a:t>\n</a:t>
            </a:r>
            <a:r>
              <a:rPr lang="en-GB" sz="1400" dirty="0">
                <a:solidFill>
                  <a:srgbClr val="6AAB73"/>
                </a:solidFill>
                <a:effectLst/>
              </a:rPr>
              <a:t>             Admin Management System:"</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C77DBB"/>
                </a:solidFill>
                <a:effectLst/>
              </a:rPr>
              <a:t>output</a:t>
            </a:r>
            <a:r>
              <a:rPr lang="en-GB" sz="1400" dirty="0" err="1">
                <a:solidFill>
                  <a:srgbClr val="BCBEC4"/>
                </a:solidFill>
                <a:effectLst/>
              </a:rPr>
              <a:t>.printMessageNl</a:t>
            </a:r>
            <a:r>
              <a:rPr lang="en-GB" sz="1400" dirty="0">
                <a:solidFill>
                  <a:srgbClr val="BCBEC4"/>
                </a:solidFill>
                <a:effectLst/>
              </a:rPr>
              <a:t>(</a:t>
            </a:r>
            <a:r>
              <a:rPr lang="en-GB" sz="1400" dirty="0">
                <a:solidFill>
                  <a:srgbClr val="6AAB73"/>
                </a:solidFill>
                <a:effectLst/>
              </a:rPr>
              <a:t>"1. Create new </a:t>
            </a:r>
            <a:r>
              <a:rPr lang="en-GB" sz="1400" dirty="0" err="1">
                <a:solidFill>
                  <a:srgbClr val="6AAB73"/>
                </a:solidFill>
                <a:effectLst/>
              </a:rPr>
              <a:t>inverntory</a:t>
            </a:r>
            <a:r>
              <a:rPr lang="en-GB" sz="1400" dirty="0">
                <a:solidFill>
                  <a:srgbClr val="6AAB73"/>
                </a:solidFill>
                <a:effectLst/>
              </a:rPr>
              <a:t>"</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C77DBB"/>
                </a:solidFill>
                <a:effectLst/>
              </a:rPr>
              <a:t>output</a:t>
            </a:r>
            <a:r>
              <a:rPr lang="en-GB" sz="1400" dirty="0" err="1">
                <a:solidFill>
                  <a:srgbClr val="BCBEC4"/>
                </a:solidFill>
                <a:effectLst/>
              </a:rPr>
              <a:t>.printMessageNl</a:t>
            </a:r>
            <a:r>
              <a:rPr lang="en-GB" sz="1400" dirty="0">
                <a:solidFill>
                  <a:srgbClr val="BCBEC4"/>
                </a:solidFill>
                <a:effectLst/>
              </a:rPr>
              <a:t>(</a:t>
            </a:r>
            <a:r>
              <a:rPr lang="en-GB" sz="1400" dirty="0">
                <a:solidFill>
                  <a:srgbClr val="6AAB73"/>
                </a:solidFill>
                <a:effectLst/>
              </a:rPr>
              <a:t>"2. Load old inventory"</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userInput</a:t>
            </a:r>
            <a:r>
              <a:rPr lang="en-GB" sz="1400" dirty="0">
                <a:solidFill>
                  <a:srgbClr val="BCBEC4"/>
                </a:solidFill>
                <a:effectLst/>
              </a:rPr>
              <a:t> = </a:t>
            </a:r>
            <a:r>
              <a:rPr lang="en-GB" sz="1400" dirty="0" err="1">
                <a:solidFill>
                  <a:srgbClr val="BCBEC4"/>
                </a:solidFill>
                <a:effectLst/>
              </a:rPr>
              <a:t>getUserInput</a:t>
            </a:r>
            <a:r>
              <a:rPr lang="en-GB" sz="1400" dirty="0">
                <a:solidFill>
                  <a:srgbClr val="BCBEC4"/>
                </a:solidFill>
                <a:effectLst/>
              </a:rPr>
              <a:t>(console, </a:t>
            </a:r>
            <a:r>
              <a:rPr lang="en-GB" sz="1400" dirty="0">
                <a:solidFill>
                  <a:srgbClr val="2AACB8"/>
                </a:solidFill>
                <a:effectLst/>
              </a:rPr>
              <a:t>1</a:t>
            </a:r>
            <a:r>
              <a:rPr lang="en-GB" sz="1400" dirty="0">
                <a:solidFill>
                  <a:srgbClr val="BCBEC4"/>
                </a:solidFill>
                <a:effectLst/>
              </a:rPr>
              <a:t>, </a:t>
            </a:r>
            <a:r>
              <a:rPr lang="en-GB" sz="1400" dirty="0">
                <a:solidFill>
                  <a:srgbClr val="2AACB8"/>
                </a:solidFill>
                <a:effectLst/>
              </a:rPr>
              <a:t>2</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switch </a:t>
            </a:r>
            <a:r>
              <a:rPr lang="en-GB" sz="1400" dirty="0">
                <a:solidFill>
                  <a:srgbClr val="BCBEC4"/>
                </a:solidFill>
                <a:effectLst/>
              </a:rPr>
              <a:t>(</a:t>
            </a:r>
            <a:r>
              <a:rPr lang="en-GB" sz="1400" dirty="0" err="1">
                <a:solidFill>
                  <a:srgbClr val="BCBEC4"/>
                </a:solidFill>
                <a:effectLst/>
              </a:rPr>
              <a:t>userInput</a:t>
            </a: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case </a:t>
            </a:r>
            <a:r>
              <a:rPr lang="en-GB" sz="1400" dirty="0">
                <a:solidFill>
                  <a:srgbClr val="2AACB8"/>
                </a:solidFill>
                <a:effectLst/>
              </a:rPr>
              <a:t>1</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newS</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break</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case </a:t>
            </a:r>
            <a:r>
              <a:rPr lang="en-GB" sz="1400" dirty="0">
                <a:solidFill>
                  <a:srgbClr val="2AACB8"/>
                </a:solidFill>
                <a:effectLst/>
              </a:rPr>
              <a:t>2</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oldS</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break</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default</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System.</a:t>
            </a:r>
            <a:r>
              <a:rPr lang="en-GB" sz="1400" i="1" dirty="0" err="1">
                <a:solidFill>
                  <a:srgbClr val="BCBEC4"/>
                </a:solidFill>
                <a:effectLst/>
              </a:rPr>
              <a:t>exit</a:t>
            </a:r>
            <a:r>
              <a:rPr lang="en-GB" sz="1400" dirty="0">
                <a:solidFill>
                  <a:srgbClr val="BCBEC4"/>
                </a:solidFill>
                <a:effectLst/>
              </a:rPr>
              <a:t>(</a:t>
            </a:r>
            <a:r>
              <a:rPr lang="en-GB" sz="1400" dirty="0">
                <a:solidFill>
                  <a:srgbClr val="2AACB8"/>
                </a:solidFill>
                <a:effectLst/>
              </a:rPr>
              <a:t>1</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 </a:t>
            </a:r>
            <a:r>
              <a:rPr lang="en-GB" sz="1400" dirty="0">
                <a:solidFill>
                  <a:srgbClr val="CF8E6D"/>
                </a:solidFill>
                <a:effectLst/>
              </a:rPr>
              <a:t>while</a:t>
            </a:r>
            <a:r>
              <a:rPr lang="en-GB" sz="1400" dirty="0">
                <a:solidFill>
                  <a:srgbClr val="BCBEC4"/>
                </a:solidFill>
                <a:effectLst/>
              </a:rPr>
              <a:t>(</a:t>
            </a:r>
            <a:r>
              <a:rPr lang="en-GB" sz="1400" dirty="0" err="1">
                <a:solidFill>
                  <a:srgbClr val="BCBEC4"/>
                </a:solidFill>
                <a:effectLst/>
              </a:rPr>
              <a:t>userInput</a:t>
            </a:r>
            <a:r>
              <a:rPr lang="en-GB" sz="1400" dirty="0">
                <a:solidFill>
                  <a:srgbClr val="BCBEC4"/>
                </a:solidFill>
                <a:effectLst/>
              </a:rPr>
              <a:t> != </a:t>
            </a:r>
            <a:r>
              <a:rPr lang="en-GB" sz="1400" dirty="0">
                <a:solidFill>
                  <a:srgbClr val="2AACB8"/>
                </a:solidFill>
                <a:effectLst/>
              </a:rPr>
              <a:t>0</a:t>
            </a:r>
            <a:r>
              <a:rPr lang="en-GB" sz="1400" dirty="0">
                <a:solidFill>
                  <a:srgbClr val="BCBEC4"/>
                </a:solidFill>
                <a:effectLst/>
              </a:rPr>
              <a:t>);</a:t>
            </a:r>
            <a:endParaRPr lang="en-GB" sz="1400" dirty="0">
              <a:solidFill>
                <a:srgbClr val="BCBEC4"/>
              </a:solidFill>
            </a:endParaRPr>
          </a:p>
          <a:p>
            <a:r>
              <a:rPr lang="en-GB" sz="1400" dirty="0">
                <a:solidFill>
                  <a:srgbClr val="BCBEC4"/>
                </a:solidFill>
                <a:effectLst/>
              </a:rPr>
              <a:t>}</a:t>
            </a:r>
          </a:p>
        </p:txBody>
      </p:sp>
    </p:spTree>
    <p:extLst>
      <p:ext uri="{BB962C8B-B14F-4D97-AF65-F5344CB8AC3E}">
        <p14:creationId xmlns:p14="http://schemas.microsoft.com/office/powerpoint/2010/main" val="965129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302F9-6965-4952-C456-53FE37817E33}"/>
              </a:ext>
            </a:extLst>
          </p:cNvPr>
          <p:cNvSpPr>
            <a:spLocks noGrp="1"/>
          </p:cNvSpPr>
          <p:nvPr>
            <p:ph type="title"/>
          </p:nvPr>
        </p:nvSpPr>
        <p:spPr>
          <a:xfrm>
            <a:off x="1081315" y="395514"/>
            <a:ext cx="9601200" cy="975732"/>
          </a:xfrm>
        </p:spPr>
        <p:txBody>
          <a:bodyPr>
            <a:noAutofit/>
          </a:bodyPr>
          <a:lstStyle/>
          <a:p>
            <a:r>
              <a:rPr lang="en-GB" sz="3200" b="0" i="0" u="none" strike="noStrike" dirty="0">
                <a:effectLst/>
                <a:latin typeface="Baskerville Old Face" panose="02020602080505020303" pitchFamily="18" charset="77"/>
              </a:rPr>
              <a:t>Validate input data before interacting with the DB. Use traditional validation or prepared . </a:t>
            </a:r>
            <a:endParaRPr lang="en-RO" sz="3200" dirty="0">
              <a:latin typeface="Baskerville Old Face" panose="02020602080505020303" pitchFamily="18" charset="77"/>
            </a:endParaRPr>
          </a:p>
        </p:txBody>
      </p:sp>
      <p:sp>
        <p:nvSpPr>
          <p:cNvPr id="3" name="TextBox 2">
            <a:extLst>
              <a:ext uri="{FF2B5EF4-FFF2-40B4-BE49-F238E27FC236}">
                <a16:creationId xmlns:a16="http://schemas.microsoft.com/office/drawing/2014/main" id="{4E154941-6BC7-419E-E087-2FDD1A185988}"/>
              </a:ext>
            </a:extLst>
          </p:cNvPr>
          <p:cNvSpPr txBox="1"/>
          <p:nvPr/>
        </p:nvSpPr>
        <p:spPr>
          <a:xfrm>
            <a:off x="921659" y="1371246"/>
            <a:ext cx="10951028" cy="5016758"/>
          </a:xfrm>
          <a:prstGeom prst="rect">
            <a:avLst/>
          </a:prstGeom>
          <a:solidFill>
            <a:schemeClr val="tx2"/>
          </a:solidFill>
        </p:spPr>
        <p:txBody>
          <a:bodyPr wrap="square" numCol="1" rtlCol="0">
            <a:spAutoFit/>
          </a:bodyPr>
          <a:lstStyle/>
          <a:p>
            <a:r>
              <a:rPr lang="en-GB" sz="1600" dirty="0">
                <a:solidFill>
                  <a:srgbClr val="CF8E6D"/>
                </a:solidFill>
                <a:effectLst/>
              </a:rPr>
              <a:t>public </a:t>
            </a:r>
            <a:r>
              <a:rPr lang="en-GB" sz="1600" dirty="0">
                <a:solidFill>
                  <a:srgbClr val="BCBEC4"/>
                </a:solidFill>
                <a:effectLst/>
              </a:rPr>
              <a:t>Animal </a:t>
            </a:r>
            <a:r>
              <a:rPr lang="en-GB" sz="1600" dirty="0" err="1">
                <a:solidFill>
                  <a:srgbClr val="56A8F5"/>
                </a:solidFill>
                <a:effectLst/>
              </a:rPr>
              <a:t>createAnimal</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Scanner scanner = </a:t>
            </a:r>
            <a:r>
              <a:rPr lang="en-GB" sz="1600" dirty="0">
                <a:solidFill>
                  <a:srgbClr val="CF8E6D"/>
                </a:solidFill>
                <a:effectLst/>
              </a:rPr>
              <a:t>new </a:t>
            </a:r>
            <a:r>
              <a:rPr lang="en-GB" sz="1600" dirty="0">
                <a:solidFill>
                  <a:srgbClr val="BCBEC4"/>
                </a:solidFill>
                <a:effectLst/>
              </a:rPr>
              <a:t>Scanner(</a:t>
            </a:r>
            <a:r>
              <a:rPr lang="en-GB" sz="1600" dirty="0" err="1">
                <a:solidFill>
                  <a:srgbClr val="BCBEC4"/>
                </a:solidFill>
                <a:effectLst/>
              </a:rPr>
              <a:t>System.</a:t>
            </a:r>
            <a:r>
              <a:rPr lang="en-GB" sz="1600" i="1" dirty="0" err="1">
                <a:solidFill>
                  <a:srgbClr val="C77DBB"/>
                </a:solidFill>
                <a:effectLst/>
              </a:rPr>
              <a:t>in</a:t>
            </a:r>
            <a:r>
              <a:rPr lang="en-GB" sz="1600" dirty="0">
                <a:solidFill>
                  <a:srgbClr val="BCBEC4"/>
                </a:solidFill>
                <a:effectLst/>
              </a:rPr>
              <a:t>);</a:t>
            </a:r>
            <a:br>
              <a:rPr lang="en-GB" sz="1600" dirty="0">
                <a:solidFill>
                  <a:srgbClr val="BCBEC4"/>
                </a:solidFill>
                <a:effectLst/>
              </a:rPr>
            </a:br>
            <a:br>
              <a:rPr lang="en-GB" sz="1600" dirty="0">
                <a:solidFill>
                  <a:srgbClr val="BCBEC4"/>
                </a:solidFill>
                <a:effectLst/>
              </a:rPr>
            </a:br>
            <a:r>
              <a:rPr lang="en-GB" sz="1600" dirty="0">
                <a:solidFill>
                  <a:srgbClr val="BCBEC4"/>
                </a:solidFill>
                <a:effectLst/>
              </a:rPr>
              <a:t>    </a:t>
            </a:r>
            <a:r>
              <a:rPr lang="en-GB" sz="1600" i="1" dirty="0" err="1">
                <a:solidFill>
                  <a:srgbClr val="C77DBB"/>
                </a:solidFill>
                <a:effectLst/>
              </a:rPr>
              <a:t>output</a:t>
            </a:r>
            <a:r>
              <a:rPr lang="en-GB" sz="1600" dirty="0" err="1">
                <a:solidFill>
                  <a:srgbClr val="BCBEC4"/>
                </a:solidFill>
                <a:effectLst/>
              </a:rPr>
              <a:t>.printMessageNl</a:t>
            </a:r>
            <a:r>
              <a:rPr lang="en-GB" sz="1600" dirty="0">
                <a:solidFill>
                  <a:srgbClr val="BCBEC4"/>
                </a:solidFill>
                <a:effectLst/>
              </a:rPr>
              <a:t>(</a:t>
            </a:r>
            <a:r>
              <a:rPr lang="en-GB" sz="1600" dirty="0">
                <a:solidFill>
                  <a:srgbClr val="6AAB73"/>
                </a:solidFill>
                <a:effectLst/>
              </a:rPr>
              <a:t>"</a:t>
            </a:r>
            <a:r>
              <a:rPr lang="en-GB" sz="1600" dirty="0">
                <a:solidFill>
                  <a:srgbClr val="CF8E6D"/>
                </a:solidFill>
                <a:effectLst/>
              </a:rPr>
              <a:t>\n</a:t>
            </a:r>
            <a:r>
              <a:rPr lang="en-GB" sz="1600" dirty="0">
                <a:solidFill>
                  <a:srgbClr val="6AAB73"/>
                </a:solidFill>
                <a:effectLst/>
              </a:rPr>
              <a:t> Choose the type of animal:"</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i="1" dirty="0" err="1">
                <a:solidFill>
                  <a:srgbClr val="C77DBB"/>
                </a:solidFill>
                <a:effectLst/>
              </a:rPr>
              <a:t>output</a:t>
            </a:r>
            <a:r>
              <a:rPr lang="en-GB" sz="1600" dirty="0" err="1">
                <a:solidFill>
                  <a:srgbClr val="BCBEC4"/>
                </a:solidFill>
                <a:effectLst/>
              </a:rPr>
              <a:t>.printMessageNl</a:t>
            </a:r>
            <a:r>
              <a:rPr lang="en-GB" sz="1600" dirty="0">
                <a:solidFill>
                  <a:srgbClr val="BCBEC4"/>
                </a:solidFill>
                <a:effectLst/>
              </a:rPr>
              <a:t>(</a:t>
            </a:r>
            <a:r>
              <a:rPr lang="en-GB" sz="1600" dirty="0">
                <a:solidFill>
                  <a:srgbClr val="6AAB73"/>
                </a:solidFill>
                <a:effectLst/>
              </a:rPr>
              <a:t>"1. Dog"</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i="1" dirty="0" err="1">
                <a:solidFill>
                  <a:srgbClr val="C77DBB"/>
                </a:solidFill>
                <a:effectLst/>
              </a:rPr>
              <a:t>output</a:t>
            </a:r>
            <a:r>
              <a:rPr lang="en-GB" sz="1600" dirty="0" err="1">
                <a:solidFill>
                  <a:srgbClr val="BCBEC4"/>
                </a:solidFill>
                <a:effectLst/>
              </a:rPr>
              <a:t>.printMessageNl</a:t>
            </a:r>
            <a:r>
              <a:rPr lang="en-GB" sz="1600" dirty="0">
                <a:solidFill>
                  <a:srgbClr val="BCBEC4"/>
                </a:solidFill>
                <a:effectLst/>
              </a:rPr>
              <a:t>(</a:t>
            </a:r>
            <a:r>
              <a:rPr lang="en-GB" sz="1600" dirty="0">
                <a:solidFill>
                  <a:srgbClr val="6AAB73"/>
                </a:solidFill>
                <a:effectLst/>
              </a:rPr>
              <a:t>"2. Fish"</a:t>
            </a:r>
            <a:r>
              <a:rPr lang="en-GB" sz="1600" dirty="0">
                <a:solidFill>
                  <a:srgbClr val="BCBEC4"/>
                </a:solidFill>
                <a:effectLst/>
              </a:rPr>
              <a:t>);</a:t>
            </a:r>
            <a:br>
              <a:rPr lang="en-GB" sz="1600" dirty="0">
                <a:solidFill>
                  <a:srgbClr val="BCBEC4"/>
                </a:solidFill>
                <a:effectLst/>
              </a:rPr>
            </a:br>
            <a:br>
              <a:rPr lang="en-GB" sz="1600" dirty="0">
                <a:solidFill>
                  <a:srgbClr val="BCBEC4"/>
                </a:solidFill>
                <a:effectLst/>
              </a:rPr>
            </a:br>
            <a:r>
              <a:rPr lang="en-GB" sz="1600" dirty="0">
                <a:solidFill>
                  <a:srgbClr val="BCBEC4"/>
                </a:solidFill>
                <a:effectLst/>
              </a:rPr>
              <a:t>    </a:t>
            </a:r>
            <a:r>
              <a:rPr lang="en-GB" sz="1600" dirty="0">
                <a:solidFill>
                  <a:srgbClr val="FF0000"/>
                </a:solidFill>
                <a:effectLst/>
              </a:rPr>
              <a:t>int </a:t>
            </a:r>
            <a:r>
              <a:rPr lang="en-GB" sz="1600" dirty="0" err="1">
                <a:solidFill>
                  <a:srgbClr val="FF0000"/>
                </a:solidFill>
                <a:effectLst/>
              </a:rPr>
              <a:t>animalType</a:t>
            </a:r>
            <a:r>
              <a:rPr lang="en-GB" sz="1600" dirty="0">
                <a:solidFill>
                  <a:srgbClr val="FF0000"/>
                </a:solidFill>
                <a:effectLst/>
              </a:rPr>
              <a:t> = </a:t>
            </a:r>
            <a:r>
              <a:rPr lang="en-GB" sz="1600" dirty="0" err="1">
                <a:solidFill>
                  <a:srgbClr val="FF0000"/>
                </a:solidFill>
                <a:effectLst/>
              </a:rPr>
              <a:t>getUserInput</a:t>
            </a:r>
            <a:r>
              <a:rPr lang="en-GB" sz="1600" dirty="0">
                <a:solidFill>
                  <a:srgbClr val="FF0000"/>
                </a:solidFill>
                <a:effectLst/>
              </a:rPr>
              <a:t>(scanner, "\n Enter your choice (1 or 2): ", 1, 2);</a:t>
            </a:r>
            <a:br>
              <a:rPr lang="en-GB" sz="1600" dirty="0">
                <a:solidFill>
                  <a:srgbClr val="BCBEC4"/>
                </a:solidFill>
                <a:effectLst/>
              </a:rPr>
            </a:br>
            <a:br>
              <a:rPr lang="en-GB" sz="1600" dirty="0">
                <a:solidFill>
                  <a:srgbClr val="BCBEC4"/>
                </a:solidFill>
                <a:effectLst/>
              </a:rPr>
            </a:br>
            <a:r>
              <a:rPr lang="en-GB" sz="1600" dirty="0">
                <a:solidFill>
                  <a:srgbClr val="BCBEC4"/>
                </a:solidFill>
                <a:effectLst/>
              </a:rPr>
              <a:t>    String </a:t>
            </a:r>
            <a:r>
              <a:rPr lang="en-GB" sz="1600" dirty="0" err="1">
                <a:solidFill>
                  <a:srgbClr val="BCBEC4"/>
                </a:solidFill>
                <a:effectLst/>
              </a:rPr>
              <a:t>animalBreed</a:t>
            </a:r>
            <a:r>
              <a:rPr lang="en-GB" sz="1600" dirty="0">
                <a:solidFill>
                  <a:srgbClr val="BCBEC4"/>
                </a:solidFill>
                <a:effectLst/>
              </a:rPr>
              <a:t>;</a:t>
            </a:r>
            <a:br>
              <a:rPr lang="en-GB" sz="1600" dirty="0">
                <a:solidFill>
                  <a:srgbClr val="BCBEC4"/>
                </a:solidFill>
                <a:effectLst/>
              </a:rPr>
            </a:b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if </a:t>
            </a:r>
            <a:r>
              <a:rPr lang="en-GB" sz="1600" dirty="0">
                <a:solidFill>
                  <a:srgbClr val="BCBEC4"/>
                </a:solidFill>
                <a:effectLst/>
              </a:rPr>
              <a:t>(</a:t>
            </a:r>
            <a:r>
              <a:rPr lang="en-GB" sz="1600" dirty="0" err="1">
                <a:solidFill>
                  <a:srgbClr val="BCBEC4"/>
                </a:solidFill>
                <a:effectLst/>
              </a:rPr>
              <a:t>animalType</a:t>
            </a:r>
            <a:r>
              <a:rPr lang="en-GB" sz="1600" dirty="0">
                <a:solidFill>
                  <a:srgbClr val="BCBEC4"/>
                </a:solidFill>
                <a:effectLst/>
              </a:rPr>
              <a:t> == </a:t>
            </a:r>
            <a:r>
              <a:rPr lang="en-GB" sz="1600" dirty="0">
                <a:solidFill>
                  <a:srgbClr val="2AACB8"/>
                </a:solidFill>
                <a:effectLst/>
              </a:rPr>
              <a:t>1</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i="1" dirty="0" err="1">
                <a:solidFill>
                  <a:srgbClr val="C77DBB"/>
                </a:solidFill>
                <a:effectLst/>
              </a:rPr>
              <a:t>output</a:t>
            </a:r>
            <a:r>
              <a:rPr lang="en-GB" sz="1600" dirty="0" err="1">
                <a:solidFill>
                  <a:srgbClr val="BCBEC4"/>
                </a:solidFill>
                <a:effectLst/>
              </a:rPr>
              <a:t>.printMessage</a:t>
            </a:r>
            <a:r>
              <a:rPr lang="en-GB" sz="1600" dirty="0">
                <a:solidFill>
                  <a:srgbClr val="BCBEC4"/>
                </a:solidFill>
                <a:effectLst/>
              </a:rPr>
              <a:t>(</a:t>
            </a:r>
            <a:r>
              <a:rPr lang="en-GB" sz="1600" dirty="0">
                <a:solidFill>
                  <a:srgbClr val="6AAB73"/>
                </a:solidFill>
                <a:effectLst/>
              </a:rPr>
              <a:t>"</a:t>
            </a:r>
            <a:r>
              <a:rPr lang="en-GB" sz="1600" dirty="0">
                <a:solidFill>
                  <a:srgbClr val="CF8E6D"/>
                </a:solidFill>
                <a:effectLst/>
              </a:rPr>
              <a:t>\n</a:t>
            </a:r>
            <a:r>
              <a:rPr lang="en-GB" sz="1600" dirty="0">
                <a:solidFill>
                  <a:srgbClr val="6AAB73"/>
                </a:solidFill>
                <a:effectLst/>
              </a:rPr>
              <a:t> Enter dog breed (</a:t>
            </a:r>
            <a:r>
              <a:rPr lang="en-GB" sz="1600" dirty="0" err="1">
                <a:solidFill>
                  <a:srgbClr val="6AAB73"/>
                </a:solidFill>
                <a:effectLst/>
              </a:rPr>
              <a:t>Rottweiller</a:t>
            </a:r>
            <a:r>
              <a:rPr lang="en-GB" sz="1600" dirty="0">
                <a:solidFill>
                  <a:srgbClr val="6AAB73"/>
                </a:solidFill>
                <a:effectLst/>
              </a:rPr>
              <a:t>, Golden, </a:t>
            </a:r>
            <a:r>
              <a:rPr lang="en-GB" sz="1600" dirty="0" err="1">
                <a:solidFill>
                  <a:srgbClr val="6AAB73"/>
                </a:solidFill>
                <a:effectLst/>
              </a:rPr>
              <a:t>Bischon</a:t>
            </a:r>
            <a:r>
              <a:rPr lang="en-GB" sz="1600" dirty="0">
                <a:solidFill>
                  <a:srgbClr val="6AAB73"/>
                </a:solidFill>
                <a:effectLst/>
              </a:rPr>
              <a:t>, Husky, Samoyed, Yorkshire, Labrador): "</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while </a:t>
            </a:r>
            <a:r>
              <a:rPr lang="en-GB" sz="1600" dirty="0">
                <a:solidFill>
                  <a:srgbClr val="BCBEC4"/>
                </a:solidFill>
                <a:effectLst/>
              </a:rPr>
              <a:t>(</a:t>
            </a:r>
            <a:r>
              <a:rPr lang="en-GB" sz="1600" dirty="0">
                <a:solidFill>
                  <a:srgbClr val="CF8E6D"/>
                </a:solidFill>
                <a:effectLst/>
              </a:rPr>
              <a:t>true</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animalBreed</a:t>
            </a:r>
            <a:r>
              <a:rPr lang="en-GB" sz="1600" dirty="0">
                <a:solidFill>
                  <a:srgbClr val="BCBEC4"/>
                </a:solidFill>
                <a:effectLst/>
              </a:rPr>
              <a:t> = </a:t>
            </a:r>
            <a:r>
              <a:rPr lang="en-GB" sz="1600" dirty="0" err="1">
                <a:solidFill>
                  <a:srgbClr val="BCBEC4"/>
                </a:solidFill>
                <a:effectLst/>
              </a:rPr>
              <a:t>scanner.nextLine</a:t>
            </a:r>
            <a:r>
              <a:rPr lang="en-GB" sz="1600" dirty="0">
                <a:solidFill>
                  <a:srgbClr val="BCBEC4"/>
                </a:solidFill>
                <a:effectLst/>
              </a:rPr>
              <a:t>().trim();</a:t>
            </a:r>
            <a:br>
              <a:rPr lang="en-GB" sz="1600" dirty="0">
                <a:solidFill>
                  <a:srgbClr val="BCBEC4"/>
                </a:solidFill>
                <a:effectLst/>
              </a:rPr>
            </a:br>
            <a:r>
              <a:rPr lang="en-GB" sz="1600" dirty="0">
                <a:solidFill>
                  <a:srgbClr val="BCBEC4"/>
                </a:solidFill>
                <a:effectLst/>
              </a:rPr>
              <a:t>            </a:t>
            </a:r>
            <a:r>
              <a:rPr lang="en-GB" sz="1600" i="1" dirty="0" err="1">
                <a:solidFill>
                  <a:srgbClr val="C77DBB"/>
                </a:solidFill>
                <a:effectLst/>
              </a:rPr>
              <a:t>output</a:t>
            </a:r>
            <a:r>
              <a:rPr lang="en-GB" sz="1600" dirty="0" err="1">
                <a:solidFill>
                  <a:srgbClr val="BCBEC4"/>
                </a:solidFill>
                <a:effectLst/>
              </a:rPr>
              <a:t>.printMessageNl</a:t>
            </a:r>
            <a:r>
              <a:rPr lang="en-GB" sz="1600" dirty="0">
                <a:solidFill>
                  <a:srgbClr val="BCBEC4"/>
                </a:solidFill>
                <a:effectLst/>
              </a:rPr>
              <a:t>(</a:t>
            </a:r>
            <a:r>
              <a:rPr lang="en-GB" sz="1600" dirty="0" err="1">
                <a:solidFill>
                  <a:srgbClr val="BCBEC4"/>
                </a:solidFill>
                <a:effectLst/>
              </a:rPr>
              <a:t>animalBreed</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try </a:t>
            </a:r>
            <a:r>
              <a:rPr lang="en-GB" sz="1600" dirty="0">
                <a:solidFill>
                  <a:srgbClr val="BCBEC4"/>
                </a:solidFill>
                <a:effectLst/>
              </a:rPr>
              <a:t>{</a:t>
            </a:r>
            <a:br>
              <a:rPr lang="en-GB" sz="1600" dirty="0">
                <a:solidFill>
                  <a:srgbClr val="7A7E85"/>
                </a:solidFill>
                <a:effectLst/>
              </a:rPr>
            </a:br>
            <a:r>
              <a:rPr lang="en-GB" sz="1600" dirty="0">
                <a:solidFill>
                  <a:srgbClr val="7A7E85"/>
                </a:solidFill>
                <a:effectLst/>
              </a:rPr>
              <a:t>                </a:t>
            </a:r>
            <a:r>
              <a:rPr lang="en-GB" sz="1600" dirty="0">
                <a:solidFill>
                  <a:srgbClr val="CF8E6D"/>
                </a:solidFill>
                <a:effectLst/>
              </a:rPr>
              <a:t>if </a:t>
            </a:r>
            <a:r>
              <a:rPr lang="en-GB" sz="1600" dirty="0">
                <a:solidFill>
                  <a:srgbClr val="BCBEC4"/>
                </a:solidFill>
                <a:effectLst/>
              </a:rPr>
              <a:t>(</a:t>
            </a:r>
            <a:r>
              <a:rPr lang="en-GB" sz="1600" dirty="0" err="1">
                <a:solidFill>
                  <a:srgbClr val="BCBEC4"/>
                </a:solidFill>
                <a:effectLst/>
              </a:rPr>
              <a:t>isValidDogBreed</a:t>
            </a:r>
            <a:r>
              <a:rPr lang="en-GB" sz="1600" dirty="0">
                <a:solidFill>
                  <a:srgbClr val="BCBEC4"/>
                </a:solidFill>
                <a:effectLst/>
              </a:rPr>
              <a:t>(</a:t>
            </a:r>
            <a:r>
              <a:rPr lang="en-GB" sz="1600" dirty="0" err="1">
                <a:solidFill>
                  <a:srgbClr val="BCBEC4"/>
                </a:solidFill>
                <a:effectLst/>
              </a:rPr>
              <a:t>animalBreed</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break</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endParaRPr lang="en-RO" sz="1600" dirty="0"/>
          </a:p>
        </p:txBody>
      </p:sp>
    </p:spTree>
    <p:extLst>
      <p:ext uri="{BB962C8B-B14F-4D97-AF65-F5344CB8AC3E}">
        <p14:creationId xmlns:p14="http://schemas.microsoft.com/office/powerpoint/2010/main" val="955434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154941-6BC7-419E-E087-2FDD1A185988}"/>
              </a:ext>
            </a:extLst>
          </p:cNvPr>
          <p:cNvSpPr txBox="1"/>
          <p:nvPr/>
        </p:nvSpPr>
        <p:spPr>
          <a:xfrm>
            <a:off x="849087" y="258901"/>
            <a:ext cx="10951028" cy="6340197"/>
          </a:xfrm>
          <a:prstGeom prst="rect">
            <a:avLst/>
          </a:prstGeom>
          <a:solidFill>
            <a:schemeClr val="tx2"/>
          </a:solidFill>
        </p:spPr>
        <p:txBody>
          <a:bodyPr wrap="square" numCol="1" rtlCol="0">
            <a:spAutoFit/>
          </a:bodyPr>
          <a:lstStyle/>
          <a:p>
            <a:r>
              <a:rPr lang="en-GB" sz="1400" dirty="0">
                <a:solidFill>
                  <a:srgbClr val="CF8E6D"/>
                </a:solidFill>
                <a:effectLst/>
              </a:rPr>
              <a:t>	else </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FF0000"/>
                </a:solidFill>
                <a:effectLst/>
              </a:rPr>
              <a:t>output</a:t>
            </a:r>
            <a:r>
              <a:rPr lang="en-GB" sz="1400" dirty="0" err="1">
                <a:solidFill>
                  <a:srgbClr val="FF0000"/>
                </a:solidFill>
                <a:effectLst/>
              </a:rPr>
              <a:t>.printMessage</a:t>
            </a:r>
            <a:r>
              <a:rPr lang="en-GB" sz="1400" dirty="0">
                <a:solidFill>
                  <a:srgbClr val="FF0000"/>
                </a:solidFill>
                <a:effectLst/>
              </a:rPr>
              <a:t>("\n Invalid breed. Please enter a valid dog breed: ");</a:t>
            </a:r>
            <a:br>
              <a:rPr lang="en-GB" sz="1400" dirty="0">
                <a:solidFill>
                  <a:srgbClr val="FF0000"/>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 </a:t>
            </a:r>
            <a:r>
              <a:rPr lang="en-GB" sz="1400" dirty="0">
                <a:solidFill>
                  <a:srgbClr val="CF8E6D"/>
                </a:solidFill>
                <a:effectLst/>
              </a:rPr>
              <a:t>catch </a:t>
            </a:r>
            <a:r>
              <a:rPr lang="en-GB" sz="1400" dirty="0">
                <a:solidFill>
                  <a:srgbClr val="BCBEC4"/>
                </a:solidFill>
                <a:effectLst/>
              </a:rPr>
              <a:t>(</a:t>
            </a:r>
            <a:r>
              <a:rPr lang="en-GB" sz="1400" dirty="0" err="1">
                <a:solidFill>
                  <a:srgbClr val="BCBEC4"/>
                </a:solidFill>
                <a:effectLst/>
              </a:rPr>
              <a:t>IllegalArgumentException</a:t>
            </a:r>
            <a:r>
              <a:rPr lang="en-GB" sz="1400" dirty="0">
                <a:solidFill>
                  <a:srgbClr val="BCBEC4"/>
                </a:solidFill>
                <a:effectLst/>
              </a:rPr>
              <a:t> e) {</a:t>
            </a:r>
            <a:br>
              <a:rPr lang="en-GB" sz="1400" dirty="0">
                <a:solidFill>
                  <a:srgbClr val="BCBEC4"/>
                </a:solidFill>
                <a:effectLst/>
              </a:rPr>
            </a:br>
            <a:r>
              <a:rPr lang="en-GB" sz="1400" dirty="0">
                <a:solidFill>
                  <a:srgbClr val="BCBEC4"/>
                </a:solidFill>
                <a:effectLst/>
              </a:rPr>
              <a:t>                </a:t>
            </a:r>
            <a:r>
              <a:rPr lang="en-GB" sz="1400" i="1" dirty="0" err="1">
                <a:solidFill>
                  <a:srgbClr val="FF0000"/>
                </a:solidFill>
                <a:effectLst/>
              </a:rPr>
              <a:t>output</a:t>
            </a:r>
            <a:r>
              <a:rPr lang="en-GB" sz="1400" dirty="0" err="1">
                <a:solidFill>
                  <a:srgbClr val="FF0000"/>
                </a:solidFill>
                <a:effectLst/>
              </a:rPr>
              <a:t>.printMessage</a:t>
            </a:r>
            <a:r>
              <a:rPr lang="en-GB" sz="1400" dirty="0">
                <a:solidFill>
                  <a:srgbClr val="FF0000"/>
                </a:solidFill>
                <a:effectLst/>
              </a:rPr>
              <a:t>("\n Invalid breed. Please enter a valid dog breed: ");</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 </a:t>
            </a:r>
            <a:r>
              <a:rPr lang="en-GB" sz="1400" dirty="0">
                <a:solidFill>
                  <a:srgbClr val="CF8E6D"/>
                </a:solidFill>
                <a:effectLst/>
              </a:rPr>
              <a:t>else </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C77DBB"/>
                </a:solidFill>
                <a:effectLst/>
              </a:rPr>
              <a:t>output</a:t>
            </a:r>
            <a:r>
              <a:rPr lang="en-GB" sz="1400" dirty="0" err="1">
                <a:solidFill>
                  <a:srgbClr val="BCBEC4"/>
                </a:solidFill>
                <a:effectLst/>
              </a:rPr>
              <a:t>.printMessage</a:t>
            </a:r>
            <a:r>
              <a:rPr lang="en-GB" sz="1400" dirty="0">
                <a:solidFill>
                  <a:srgbClr val="BCBEC4"/>
                </a:solidFill>
                <a:effectLst/>
              </a:rPr>
              <a:t>(</a:t>
            </a:r>
            <a:r>
              <a:rPr lang="en-GB" sz="1400" dirty="0">
                <a:solidFill>
                  <a:srgbClr val="6AAB73"/>
                </a:solidFill>
                <a:effectLst/>
              </a:rPr>
              <a:t>"</a:t>
            </a:r>
            <a:r>
              <a:rPr lang="en-GB" sz="1400" dirty="0">
                <a:solidFill>
                  <a:srgbClr val="CF8E6D"/>
                </a:solidFill>
                <a:effectLst/>
              </a:rPr>
              <a:t>\n</a:t>
            </a:r>
            <a:r>
              <a:rPr lang="en-GB" sz="1400" dirty="0">
                <a:solidFill>
                  <a:srgbClr val="6AAB73"/>
                </a:solidFill>
                <a:effectLst/>
              </a:rPr>
              <a:t> Enter fish breed (</a:t>
            </a:r>
            <a:r>
              <a:rPr lang="en-GB" sz="1400" dirty="0" err="1">
                <a:solidFill>
                  <a:srgbClr val="6AAB73"/>
                </a:solidFill>
                <a:effectLst/>
              </a:rPr>
              <a:t>ClownFish</a:t>
            </a:r>
            <a:r>
              <a:rPr lang="en-GB" sz="1400" dirty="0">
                <a:solidFill>
                  <a:srgbClr val="6AAB73"/>
                </a:solidFill>
                <a:effectLst/>
              </a:rPr>
              <a:t>, Koi, </a:t>
            </a:r>
            <a:r>
              <a:rPr lang="en-GB" sz="1400" dirty="0" err="1">
                <a:solidFill>
                  <a:srgbClr val="6AAB73"/>
                </a:solidFill>
                <a:effectLst/>
              </a:rPr>
              <a:t>GoldenFish</a:t>
            </a:r>
            <a:r>
              <a:rPr lang="en-GB" sz="1400" dirty="0">
                <a:solidFill>
                  <a:srgbClr val="6AAB73"/>
                </a:solidFill>
                <a:effectLst/>
              </a:rPr>
              <a:t>, </a:t>
            </a:r>
            <a:r>
              <a:rPr lang="en-GB" sz="1400" dirty="0" err="1">
                <a:solidFill>
                  <a:srgbClr val="6AAB73"/>
                </a:solidFill>
                <a:effectLst/>
              </a:rPr>
              <a:t>BubbleEye</a:t>
            </a:r>
            <a:r>
              <a:rPr lang="en-GB" sz="1400" dirty="0">
                <a:solidFill>
                  <a:srgbClr val="6AAB73"/>
                </a:solidFill>
                <a:effectLst/>
              </a:rPr>
              <a:t>, </a:t>
            </a:r>
            <a:r>
              <a:rPr lang="en-GB" sz="1400" dirty="0" err="1">
                <a:solidFill>
                  <a:srgbClr val="6AAB73"/>
                </a:solidFill>
                <a:effectLst/>
              </a:rPr>
              <a:t>Ryukin</a:t>
            </a:r>
            <a:r>
              <a:rPr lang="en-GB" sz="1400" dirty="0">
                <a:solidFill>
                  <a:srgbClr val="6AAB73"/>
                </a:solidFill>
                <a:effectLst/>
              </a:rPr>
              <a:t>):"</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while </a:t>
            </a:r>
            <a:r>
              <a:rPr lang="en-GB" sz="1400" dirty="0">
                <a:solidFill>
                  <a:srgbClr val="BCBEC4"/>
                </a:solidFill>
                <a:effectLst/>
              </a:rPr>
              <a:t>(</a:t>
            </a:r>
            <a:r>
              <a:rPr lang="en-GB" sz="1400" dirty="0">
                <a:solidFill>
                  <a:srgbClr val="CF8E6D"/>
                </a:solidFill>
                <a:effectLst/>
              </a:rPr>
              <a:t>true</a:t>
            </a: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r>
              <a:rPr lang="en-GB" sz="1400" dirty="0" err="1">
                <a:solidFill>
                  <a:srgbClr val="BCBEC4"/>
                </a:solidFill>
                <a:effectLst/>
              </a:rPr>
              <a:t>animalBreed</a:t>
            </a:r>
            <a:r>
              <a:rPr lang="en-GB" sz="1400" dirty="0">
                <a:solidFill>
                  <a:srgbClr val="BCBEC4"/>
                </a:solidFill>
                <a:effectLst/>
              </a:rPr>
              <a:t> = </a:t>
            </a:r>
            <a:r>
              <a:rPr lang="en-GB" sz="1400" dirty="0" err="1">
                <a:solidFill>
                  <a:srgbClr val="BCBEC4"/>
                </a:solidFill>
                <a:effectLst/>
              </a:rPr>
              <a:t>scanner.nextLine</a:t>
            </a:r>
            <a:r>
              <a:rPr lang="en-GB" sz="1400" dirty="0">
                <a:solidFill>
                  <a:srgbClr val="BCBEC4"/>
                </a:solidFill>
                <a:effectLst/>
              </a:rPr>
              <a:t>().trim();</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try </a:t>
            </a:r>
            <a:r>
              <a:rPr lang="en-GB" sz="1400" dirty="0">
                <a:solidFill>
                  <a:srgbClr val="BCBEC4"/>
                </a:solidFill>
                <a:effectLst/>
              </a:rPr>
              <a:t>{</a:t>
            </a:r>
            <a:br>
              <a:rPr lang="en-GB" sz="1400" dirty="0">
                <a:solidFill>
                  <a:srgbClr val="7A7E85"/>
                </a:solidFill>
                <a:effectLst/>
              </a:rPr>
            </a:br>
            <a:r>
              <a:rPr lang="en-GB" sz="1400" dirty="0">
                <a:solidFill>
                  <a:srgbClr val="7A7E85"/>
                </a:solidFill>
                <a:effectLst/>
              </a:rPr>
              <a:t>                </a:t>
            </a:r>
            <a:r>
              <a:rPr lang="en-GB" sz="1400" dirty="0">
                <a:solidFill>
                  <a:srgbClr val="CF8E6D"/>
                </a:solidFill>
                <a:effectLst/>
              </a:rPr>
              <a:t>if </a:t>
            </a:r>
            <a:r>
              <a:rPr lang="en-GB" sz="1400" dirty="0">
                <a:solidFill>
                  <a:srgbClr val="BCBEC4"/>
                </a:solidFill>
                <a:effectLst/>
              </a:rPr>
              <a:t>(</a:t>
            </a:r>
            <a:r>
              <a:rPr lang="en-GB" sz="1400" dirty="0" err="1">
                <a:solidFill>
                  <a:srgbClr val="BCBEC4"/>
                </a:solidFill>
                <a:effectLst/>
              </a:rPr>
              <a:t>isValidFishBreed</a:t>
            </a:r>
            <a:r>
              <a:rPr lang="en-GB" sz="1400" dirty="0">
                <a:solidFill>
                  <a:srgbClr val="BCBEC4"/>
                </a:solidFill>
                <a:effectLst/>
              </a:rPr>
              <a:t>(</a:t>
            </a:r>
            <a:r>
              <a:rPr lang="en-GB" sz="1400" dirty="0" err="1">
                <a:solidFill>
                  <a:srgbClr val="BCBEC4"/>
                </a:solidFill>
                <a:effectLst/>
              </a:rPr>
              <a:t>animalBreed</a:t>
            </a: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break</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 </a:t>
            </a:r>
            <a:r>
              <a:rPr lang="en-GB" sz="1400" dirty="0">
                <a:solidFill>
                  <a:srgbClr val="CF8E6D"/>
                </a:solidFill>
                <a:effectLst/>
              </a:rPr>
              <a:t>else </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i="1" dirty="0" err="1">
                <a:solidFill>
                  <a:srgbClr val="FF0000"/>
                </a:solidFill>
                <a:effectLst/>
              </a:rPr>
              <a:t>output</a:t>
            </a:r>
            <a:r>
              <a:rPr lang="en-GB" sz="1400" dirty="0" err="1">
                <a:solidFill>
                  <a:srgbClr val="FF0000"/>
                </a:solidFill>
                <a:effectLst/>
              </a:rPr>
              <a:t>.printMessage</a:t>
            </a:r>
            <a:r>
              <a:rPr lang="en-GB" sz="1400" dirty="0">
                <a:solidFill>
                  <a:srgbClr val="FF0000"/>
                </a:solidFill>
                <a:effectLst/>
              </a:rPr>
              <a:t>("\n Invalid breed. Please enter a valid fish breed: ");</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 </a:t>
            </a:r>
            <a:r>
              <a:rPr lang="en-GB" sz="1400" dirty="0">
                <a:solidFill>
                  <a:srgbClr val="CF8E6D"/>
                </a:solidFill>
                <a:effectLst/>
              </a:rPr>
              <a:t>catch </a:t>
            </a:r>
            <a:r>
              <a:rPr lang="en-GB" sz="1400" dirty="0">
                <a:solidFill>
                  <a:srgbClr val="BCBEC4"/>
                </a:solidFill>
                <a:effectLst/>
              </a:rPr>
              <a:t>(</a:t>
            </a:r>
            <a:r>
              <a:rPr lang="en-GB" sz="1400" dirty="0" err="1">
                <a:solidFill>
                  <a:srgbClr val="BCBEC4"/>
                </a:solidFill>
                <a:effectLst/>
              </a:rPr>
              <a:t>IllegalArgumentException</a:t>
            </a:r>
            <a:r>
              <a:rPr lang="en-GB" sz="1400" dirty="0">
                <a:solidFill>
                  <a:srgbClr val="BCBEC4"/>
                </a:solidFill>
                <a:effectLst/>
              </a:rPr>
              <a:t> e) {</a:t>
            </a:r>
            <a:br>
              <a:rPr lang="en-GB" sz="1400" dirty="0">
                <a:solidFill>
                  <a:srgbClr val="BCBEC4"/>
                </a:solidFill>
                <a:effectLst/>
              </a:rPr>
            </a:br>
            <a:r>
              <a:rPr lang="en-GB" sz="1400" dirty="0">
                <a:solidFill>
                  <a:srgbClr val="BCBEC4"/>
                </a:solidFill>
                <a:effectLst/>
              </a:rPr>
              <a:t>                </a:t>
            </a:r>
            <a:r>
              <a:rPr lang="en-GB" sz="1400" i="1" dirty="0" err="1">
                <a:solidFill>
                  <a:srgbClr val="FF0000"/>
                </a:solidFill>
                <a:effectLst/>
              </a:rPr>
              <a:t>output</a:t>
            </a:r>
            <a:r>
              <a:rPr lang="en-GB" sz="1400" dirty="0" err="1">
                <a:solidFill>
                  <a:srgbClr val="FF0000"/>
                </a:solidFill>
                <a:effectLst/>
              </a:rPr>
              <a:t>.printMessage</a:t>
            </a:r>
            <a:r>
              <a:rPr lang="en-GB" sz="1400" dirty="0">
                <a:solidFill>
                  <a:srgbClr val="FF0000"/>
                </a:solidFill>
                <a:effectLst/>
              </a:rPr>
              <a:t>("\n Invalid breed. Please enter a valid fish breed: ");</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int </a:t>
            </a:r>
            <a:r>
              <a:rPr lang="en-GB" sz="1400" dirty="0">
                <a:solidFill>
                  <a:srgbClr val="BCBEC4"/>
                </a:solidFill>
                <a:effectLst/>
              </a:rPr>
              <a:t>price = </a:t>
            </a:r>
            <a:r>
              <a:rPr lang="en-GB" sz="1400" dirty="0" err="1">
                <a:solidFill>
                  <a:srgbClr val="BCBEC4"/>
                </a:solidFill>
                <a:effectLst/>
              </a:rPr>
              <a:t>getUserInput</a:t>
            </a:r>
            <a:r>
              <a:rPr lang="en-GB" sz="1400" dirty="0">
                <a:solidFill>
                  <a:srgbClr val="BCBEC4"/>
                </a:solidFill>
                <a:effectLst/>
              </a:rPr>
              <a:t>(scanner, </a:t>
            </a:r>
            <a:r>
              <a:rPr lang="en-GB" sz="1400" dirty="0">
                <a:solidFill>
                  <a:srgbClr val="6AAB73"/>
                </a:solidFill>
                <a:effectLst/>
              </a:rPr>
              <a:t>"Enter price (must be greater than 100): "</a:t>
            </a:r>
            <a:r>
              <a:rPr lang="en-GB" sz="1400" dirty="0">
                <a:solidFill>
                  <a:srgbClr val="BCBEC4"/>
                </a:solidFill>
                <a:effectLst/>
              </a:rPr>
              <a:t>, </a:t>
            </a:r>
            <a:r>
              <a:rPr lang="en-GB" sz="1400" dirty="0">
                <a:solidFill>
                  <a:srgbClr val="2AACB8"/>
                </a:solidFill>
                <a:effectLst/>
              </a:rPr>
              <a:t>101</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int </a:t>
            </a:r>
            <a:r>
              <a:rPr lang="en-GB" sz="1400" dirty="0">
                <a:solidFill>
                  <a:srgbClr val="BCBEC4"/>
                </a:solidFill>
                <a:effectLst/>
              </a:rPr>
              <a:t>age = </a:t>
            </a:r>
            <a:r>
              <a:rPr lang="en-GB" sz="1400" dirty="0" err="1">
                <a:solidFill>
                  <a:srgbClr val="BCBEC4"/>
                </a:solidFill>
                <a:effectLst/>
              </a:rPr>
              <a:t>getUserInput</a:t>
            </a:r>
            <a:r>
              <a:rPr lang="en-GB" sz="1400" dirty="0">
                <a:solidFill>
                  <a:srgbClr val="BCBEC4"/>
                </a:solidFill>
                <a:effectLst/>
              </a:rPr>
              <a:t>(scanner, </a:t>
            </a:r>
            <a:r>
              <a:rPr lang="en-GB" sz="1400" dirty="0">
                <a:solidFill>
                  <a:srgbClr val="6AAB73"/>
                </a:solidFill>
                <a:effectLst/>
              </a:rPr>
              <a:t>"Enter age (must be between 0 and 20): "</a:t>
            </a:r>
            <a:r>
              <a:rPr lang="en-GB" sz="1400" dirty="0">
                <a:solidFill>
                  <a:srgbClr val="BCBEC4"/>
                </a:solidFill>
                <a:effectLst/>
              </a:rPr>
              <a:t>, </a:t>
            </a:r>
            <a:r>
              <a:rPr lang="en-GB" sz="1400" dirty="0">
                <a:solidFill>
                  <a:srgbClr val="2AACB8"/>
                </a:solidFill>
                <a:effectLst/>
              </a:rPr>
              <a:t>0</a:t>
            </a:r>
            <a:r>
              <a:rPr lang="en-GB" sz="1400" dirty="0">
                <a:solidFill>
                  <a:srgbClr val="BCBEC4"/>
                </a:solidFill>
                <a:effectLst/>
              </a:rPr>
              <a:t>, </a:t>
            </a:r>
            <a:r>
              <a:rPr lang="en-GB" sz="1400" dirty="0">
                <a:solidFill>
                  <a:srgbClr val="2AACB8"/>
                </a:solidFill>
                <a:effectLst/>
              </a:rPr>
              <a:t>20</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int </a:t>
            </a:r>
            <a:r>
              <a:rPr lang="en-GB" sz="1400" dirty="0">
                <a:solidFill>
                  <a:srgbClr val="BCBEC4"/>
                </a:solidFill>
                <a:effectLst/>
              </a:rPr>
              <a:t>weight = </a:t>
            </a:r>
            <a:r>
              <a:rPr lang="en-GB" sz="1400" dirty="0" err="1">
                <a:solidFill>
                  <a:srgbClr val="BCBEC4"/>
                </a:solidFill>
                <a:effectLst/>
              </a:rPr>
              <a:t>getUserInput</a:t>
            </a:r>
            <a:r>
              <a:rPr lang="en-GB" sz="1400" dirty="0">
                <a:solidFill>
                  <a:srgbClr val="BCBEC4"/>
                </a:solidFill>
                <a:effectLst/>
              </a:rPr>
              <a:t>(scanner, </a:t>
            </a:r>
            <a:r>
              <a:rPr lang="en-GB" sz="1400" dirty="0">
                <a:solidFill>
                  <a:srgbClr val="6AAB73"/>
                </a:solidFill>
                <a:effectLst/>
              </a:rPr>
              <a:t>"Enter weight: "</a:t>
            </a:r>
            <a:r>
              <a:rPr lang="en-GB" sz="1400" dirty="0">
                <a:solidFill>
                  <a:srgbClr val="BCBEC4"/>
                </a:solidFill>
                <a:effectLst/>
              </a:rPr>
              <a:t>);</a:t>
            </a:r>
            <a:br>
              <a:rPr lang="en-GB" sz="1400" dirty="0">
                <a:solidFill>
                  <a:srgbClr val="BCBEC4"/>
                </a:solidFill>
                <a:effectLst/>
              </a:rPr>
            </a:br>
            <a:br>
              <a:rPr lang="en-GB" sz="1400" dirty="0">
                <a:solidFill>
                  <a:srgbClr val="BCBEC4"/>
                </a:solidFill>
                <a:effectLst/>
              </a:rPr>
            </a:br>
            <a:r>
              <a:rPr lang="en-GB" sz="1400" dirty="0">
                <a:solidFill>
                  <a:srgbClr val="BCBEC4"/>
                </a:solidFill>
                <a:effectLst/>
              </a:rPr>
              <a:t>    Animal </a:t>
            </a:r>
            <a:r>
              <a:rPr lang="en-GB" sz="1400" dirty="0" err="1">
                <a:solidFill>
                  <a:srgbClr val="BCBEC4"/>
                </a:solidFill>
                <a:effectLst/>
              </a:rPr>
              <a:t>newAnimal</a:t>
            </a:r>
            <a:r>
              <a:rPr lang="en-GB" sz="1400" dirty="0">
                <a:solidFill>
                  <a:srgbClr val="BCBEC4"/>
                </a:solidFill>
                <a:effectLst/>
              </a:rPr>
              <a:t> = </a:t>
            </a:r>
            <a:r>
              <a:rPr lang="en-GB" sz="1400" dirty="0">
                <a:solidFill>
                  <a:srgbClr val="CF8E6D"/>
                </a:solidFill>
                <a:effectLst/>
              </a:rPr>
              <a:t>new </a:t>
            </a:r>
            <a:r>
              <a:rPr lang="en-GB" sz="1400" dirty="0">
                <a:solidFill>
                  <a:srgbClr val="BCBEC4"/>
                </a:solidFill>
                <a:effectLst/>
              </a:rPr>
              <a:t>Animal(</a:t>
            </a:r>
            <a:r>
              <a:rPr lang="en-GB" sz="1400" dirty="0" err="1">
                <a:solidFill>
                  <a:srgbClr val="BCBEC4"/>
                </a:solidFill>
                <a:effectLst/>
              </a:rPr>
              <a:t>animalBreed</a:t>
            </a:r>
            <a:r>
              <a:rPr lang="en-GB" sz="1400" dirty="0">
                <a:solidFill>
                  <a:srgbClr val="BCBEC4"/>
                </a:solidFill>
                <a:effectLst/>
              </a:rPr>
              <a:t>, price, age, weight);</a:t>
            </a:r>
            <a:br>
              <a:rPr lang="en-GB" sz="1400" dirty="0">
                <a:solidFill>
                  <a:srgbClr val="BCBEC4"/>
                </a:solidFill>
                <a:effectLst/>
              </a:rPr>
            </a:br>
            <a:r>
              <a:rPr lang="en-GB" sz="1400" dirty="0">
                <a:solidFill>
                  <a:srgbClr val="BCBEC4"/>
                </a:solidFill>
                <a:effectLst/>
              </a:rPr>
              <a:t>    </a:t>
            </a:r>
            <a:r>
              <a:rPr lang="en-GB" sz="1400" dirty="0">
                <a:solidFill>
                  <a:srgbClr val="CF8E6D"/>
                </a:solidFill>
                <a:effectLst/>
              </a:rPr>
              <a:t>return </a:t>
            </a:r>
            <a:r>
              <a:rPr lang="en-GB" sz="1400" dirty="0" err="1">
                <a:solidFill>
                  <a:srgbClr val="BCBEC4"/>
                </a:solidFill>
                <a:effectLst/>
              </a:rPr>
              <a:t>newAnimal</a:t>
            </a:r>
            <a:r>
              <a:rPr lang="en-GB" sz="1400" dirty="0">
                <a:solidFill>
                  <a:srgbClr val="BCBEC4"/>
                </a:solidFill>
                <a:effectLst/>
              </a:rPr>
              <a:t>;</a:t>
            </a:r>
            <a:br>
              <a:rPr lang="en-GB" sz="1400" dirty="0">
                <a:solidFill>
                  <a:srgbClr val="BCBEC4"/>
                </a:solidFill>
                <a:effectLst/>
              </a:rPr>
            </a:br>
            <a:r>
              <a:rPr lang="en-GB" sz="1400" dirty="0">
                <a:solidFill>
                  <a:srgbClr val="BCBEC4"/>
                </a:solidFill>
                <a:effectLst/>
              </a:rPr>
              <a:t>}</a:t>
            </a:r>
          </a:p>
        </p:txBody>
      </p:sp>
    </p:spTree>
    <p:extLst>
      <p:ext uri="{BB962C8B-B14F-4D97-AF65-F5344CB8AC3E}">
        <p14:creationId xmlns:p14="http://schemas.microsoft.com/office/powerpoint/2010/main" val="3022148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154941-6BC7-419E-E087-2FDD1A185988}"/>
              </a:ext>
            </a:extLst>
          </p:cNvPr>
          <p:cNvSpPr txBox="1"/>
          <p:nvPr/>
        </p:nvSpPr>
        <p:spPr>
          <a:xfrm>
            <a:off x="878116" y="428178"/>
            <a:ext cx="10951028" cy="6001643"/>
          </a:xfrm>
          <a:prstGeom prst="rect">
            <a:avLst/>
          </a:prstGeom>
          <a:solidFill>
            <a:schemeClr val="tx2"/>
          </a:solidFill>
        </p:spPr>
        <p:txBody>
          <a:bodyPr wrap="square" numCol="1" rtlCol="0">
            <a:spAutoFit/>
          </a:bodyPr>
          <a:lstStyle/>
          <a:p>
            <a:r>
              <a:rPr lang="en-GB" sz="1600" dirty="0">
                <a:solidFill>
                  <a:srgbClr val="CF8E6D"/>
                </a:solidFill>
                <a:effectLst/>
              </a:rPr>
              <a:t>public int </a:t>
            </a:r>
            <a:r>
              <a:rPr lang="en-GB" sz="1600" dirty="0" err="1">
                <a:solidFill>
                  <a:srgbClr val="56A8F5"/>
                </a:solidFill>
                <a:effectLst/>
              </a:rPr>
              <a:t>getUserInput</a:t>
            </a:r>
            <a:r>
              <a:rPr lang="en-GB" sz="1600" dirty="0">
                <a:solidFill>
                  <a:srgbClr val="BCBEC4"/>
                </a:solidFill>
                <a:effectLst/>
              </a:rPr>
              <a:t>(Scanner scanner, String prompt, </a:t>
            </a:r>
            <a:r>
              <a:rPr lang="en-GB" sz="1600" dirty="0">
                <a:solidFill>
                  <a:srgbClr val="CF8E6D"/>
                </a:solidFill>
                <a:effectLst/>
              </a:rPr>
              <a:t>int</a:t>
            </a:r>
            <a:r>
              <a:rPr lang="en-GB" sz="1600" dirty="0">
                <a:solidFill>
                  <a:srgbClr val="BCBEC4"/>
                </a:solidFill>
                <a:effectLst/>
              </a:rPr>
              <a:t>... </a:t>
            </a:r>
            <a:r>
              <a:rPr lang="en-GB" sz="1600" dirty="0" err="1">
                <a:solidFill>
                  <a:srgbClr val="BCBEC4"/>
                </a:solidFill>
                <a:effectLst/>
              </a:rPr>
              <a:t>validRange</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int </a:t>
            </a:r>
            <a:r>
              <a:rPr lang="en-GB" sz="1600" dirty="0" err="1">
                <a:solidFill>
                  <a:srgbClr val="BCBEC4"/>
                </a:solidFill>
                <a:effectLst/>
              </a:rPr>
              <a:t>userInput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do </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i="1" dirty="0" err="1">
                <a:solidFill>
                  <a:srgbClr val="C77DBB"/>
                </a:solidFill>
                <a:effectLst/>
              </a:rPr>
              <a:t>output</a:t>
            </a:r>
            <a:r>
              <a:rPr lang="en-GB" sz="1600" dirty="0" err="1">
                <a:solidFill>
                  <a:srgbClr val="BCBEC4"/>
                </a:solidFill>
                <a:effectLst/>
              </a:rPr>
              <a:t>.printMessage</a:t>
            </a:r>
            <a:r>
              <a:rPr lang="en-GB" sz="1600" dirty="0">
                <a:solidFill>
                  <a:srgbClr val="BCBEC4"/>
                </a:solidFill>
                <a:effectLst/>
              </a:rPr>
              <a:t>(prompt);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while </a:t>
            </a:r>
            <a:r>
              <a:rPr lang="en-GB" sz="1600" dirty="0">
                <a:solidFill>
                  <a:srgbClr val="BCBEC4"/>
                </a:solidFill>
                <a:effectLst/>
              </a:rPr>
              <a:t>(!</a:t>
            </a:r>
            <a:r>
              <a:rPr lang="en-GB" sz="1600" dirty="0" err="1">
                <a:solidFill>
                  <a:srgbClr val="BCBEC4"/>
                </a:solidFill>
                <a:effectLst/>
              </a:rPr>
              <a:t>scanner.hasNextInt</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i="1" dirty="0" err="1">
                <a:solidFill>
                  <a:srgbClr val="FF0000"/>
                </a:solidFill>
                <a:effectLst/>
              </a:rPr>
              <a:t>output</a:t>
            </a:r>
            <a:r>
              <a:rPr lang="en-GB" sz="1600" dirty="0" err="1">
                <a:solidFill>
                  <a:srgbClr val="FF0000"/>
                </a:solidFill>
                <a:effectLst/>
              </a:rPr>
              <a:t>.printMessageNl</a:t>
            </a:r>
            <a:r>
              <a:rPr lang="en-GB" sz="1600" dirty="0">
                <a:solidFill>
                  <a:srgbClr val="FF0000"/>
                </a:solidFill>
                <a:effectLst/>
              </a:rPr>
              <a:t>("Invalid input. Please enter a valid number.");</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scanner.next</a:t>
            </a:r>
            <a:r>
              <a:rPr lang="en-GB" sz="1600" dirty="0">
                <a:solidFill>
                  <a:srgbClr val="BCBEC4"/>
                </a:solidFill>
                <a:effectLst/>
              </a:rPr>
              <a:t>(); </a:t>
            </a:r>
            <a:r>
              <a:rPr lang="en-GB" sz="1600" dirty="0">
                <a:solidFill>
                  <a:srgbClr val="7A7E85"/>
                </a:solidFill>
                <a:effectLst/>
              </a:rPr>
              <a:t>// consume the invalid input</a:t>
            </a:r>
            <a:br>
              <a:rPr lang="en-GB" sz="1600" dirty="0">
                <a:solidFill>
                  <a:srgbClr val="7A7E85"/>
                </a:solidFill>
                <a:effectLst/>
              </a:rPr>
            </a:br>
            <a:r>
              <a:rPr lang="en-GB" sz="1600" dirty="0">
                <a:solidFill>
                  <a:srgbClr val="7A7E85"/>
                </a:solidFill>
                <a:effectLst/>
              </a:rPr>
              <a:t>        </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userInput</a:t>
            </a:r>
            <a:r>
              <a:rPr lang="en-GB" sz="1600" dirty="0">
                <a:solidFill>
                  <a:srgbClr val="BCBEC4"/>
                </a:solidFill>
                <a:effectLst/>
              </a:rPr>
              <a:t> = </a:t>
            </a:r>
            <a:r>
              <a:rPr lang="en-GB" sz="1600" dirty="0" err="1">
                <a:solidFill>
                  <a:srgbClr val="BCBEC4"/>
                </a:solidFill>
                <a:effectLst/>
              </a:rPr>
              <a:t>scanner.nextInt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if </a:t>
            </a:r>
            <a:r>
              <a:rPr lang="en-GB" sz="1600" dirty="0">
                <a:solidFill>
                  <a:srgbClr val="BCBEC4"/>
                </a:solidFill>
                <a:effectLst/>
              </a:rPr>
              <a:t>(</a:t>
            </a:r>
            <a:r>
              <a:rPr lang="en-GB" sz="1600" dirty="0" err="1">
                <a:solidFill>
                  <a:srgbClr val="BCBEC4"/>
                </a:solidFill>
                <a:effectLst/>
              </a:rPr>
              <a:t>validRange.</a:t>
            </a:r>
            <a:r>
              <a:rPr lang="en-GB" sz="1600" dirty="0" err="1">
                <a:solidFill>
                  <a:srgbClr val="C77DBB"/>
                </a:solidFill>
                <a:effectLst/>
              </a:rPr>
              <a:t>length</a:t>
            </a:r>
            <a:r>
              <a:rPr lang="en-GB" sz="1600" dirty="0">
                <a:solidFill>
                  <a:srgbClr val="C77DBB"/>
                </a:solidFill>
                <a:effectLst/>
              </a:rPr>
              <a:t> </a:t>
            </a:r>
            <a:r>
              <a:rPr lang="en-GB" sz="1600" dirty="0">
                <a:solidFill>
                  <a:srgbClr val="BCBEC4"/>
                </a:solidFill>
                <a:effectLst/>
              </a:rPr>
              <a:t>== </a:t>
            </a:r>
            <a:r>
              <a:rPr lang="en-GB" sz="1600" dirty="0">
                <a:solidFill>
                  <a:srgbClr val="2AACB8"/>
                </a:solidFill>
                <a:effectLst/>
              </a:rPr>
              <a:t>0</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break</a:t>
            </a:r>
            <a:r>
              <a:rPr lang="en-GB" sz="1600" dirty="0">
                <a:solidFill>
                  <a:srgbClr val="BCBEC4"/>
                </a:solidFill>
                <a:effectLst/>
              </a:rPr>
              <a:t>; </a:t>
            </a:r>
            <a:r>
              <a:rPr lang="en-GB" sz="1600" dirty="0">
                <a:solidFill>
                  <a:srgbClr val="7A7E85"/>
                </a:solidFill>
                <a:effectLst/>
              </a:rPr>
              <a:t>// No range validation needed</a:t>
            </a:r>
            <a:br>
              <a:rPr lang="en-GB" sz="1600" dirty="0">
                <a:solidFill>
                  <a:srgbClr val="7A7E85"/>
                </a:solidFill>
                <a:effectLst/>
              </a:rPr>
            </a:br>
            <a:r>
              <a:rPr lang="en-GB" sz="1600" dirty="0">
                <a:solidFill>
                  <a:srgbClr val="7A7E85"/>
                </a:solidFill>
                <a:effectLst/>
              </a:rPr>
              <a:t>        </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if </a:t>
            </a:r>
            <a:r>
              <a:rPr lang="en-GB" sz="1600" dirty="0">
                <a:solidFill>
                  <a:srgbClr val="BCBEC4"/>
                </a:solidFill>
                <a:effectLst/>
              </a:rPr>
              <a:t>(</a:t>
            </a:r>
            <a:r>
              <a:rPr lang="en-GB" sz="1600" dirty="0" err="1">
                <a:solidFill>
                  <a:srgbClr val="BCBEC4"/>
                </a:solidFill>
                <a:effectLst/>
              </a:rPr>
              <a:t>validRange.</a:t>
            </a:r>
            <a:r>
              <a:rPr lang="en-GB" sz="1600" dirty="0" err="1">
                <a:solidFill>
                  <a:srgbClr val="C77DBB"/>
                </a:solidFill>
                <a:effectLst/>
              </a:rPr>
              <a:t>length</a:t>
            </a:r>
            <a:r>
              <a:rPr lang="en-GB" sz="1600" dirty="0">
                <a:solidFill>
                  <a:srgbClr val="C77DBB"/>
                </a:solidFill>
                <a:effectLst/>
              </a:rPr>
              <a:t> </a:t>
            </a:r>
            <a:r>
              <a:rPr lang="en-GB" sz="1600" dirty="0">
                <a:solidFill>
                  <a:srgbClr val="BCBEC4"/>
                </a:solidFill>
                <a:effectLst/>
              </a:rPr>
              <a:t>== </a:t>
            </a:r>
            <a:r>
              <a:rPr lang="en-GB" sz="1600" dirty="0">
                <a:solidFill>
                  <a:srgbClr val="2AACB8"/>
                </a:solidFill>
                <a:effectLst/>
              </a:rPr>
              <a:t>1 </a:t>
            </a:r>
            <a:r>
              <a:rPr lang="en-GB" sz="1600" dirty="0">
                <a:solidFill>
                  <a:srgbClr val="BCBEC4"/>
                </a:solidFill>
                <a:effectLst/>
              </a:rPr>
              <a:t>&amp;&amp; </a:t>
            </a:r>
            <a:r>
              <a:rPr lang="en-GB" sz="1600" dirty="0" err="1">
                <a:solidFill>
                  <a:srgbClr val="BCBEC4"/>
                </a:solidFill>
                <a:effectLst/>
              </a:rPr>
              <a:t>userInput</a:t>
            </a:r>
            <a:r>
              <a:rPr lang="en-GB" sz="1600" dirty="0">
                <a:solidFill>
                  <a:srgbClr val="BCBEC4"/>
                </a:solidFill>
                <a:effectLst/>
              </a:rPr>
              <a:t> &gt;= </a:t>
            </a:r>
            <a:r>
              <a:rPr lang="en-GB" sz="1600" dirty="0" err="1">
                <a:solidFill>
                  <a:srgbClr val="BCBEC4"/>
                </a:solidFill>
                <a:effectLst/>
              </a:rPr>
              <a:t>validRange</a:t>
            </a:r>
            <a:r>
              <a:rPr lang="en-GB" sz="1600" dirty="0">
                <a:solidFill>
                  <a:srgbClr val="BCBEC4"/>
                </a:solidFill>
                <a:effectLst/>
              </a:rPr>
              <a:t>[</a:t>
            </a:r>
            <a:r>
              <a:rPr lang="en-GB" sz="1600" dirty="0">
                <a:solidFill>
                  <a:srgbClr val="2AACB8"/>
                </a:solidFill>
                <a:effectLst/>
              </a:rPr>
              <a:t>0</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break</a:t>
            </a:r>
            <a:r>
              <a:rPr lang="en-GB" sz="1600" dirty="0">
                <a:solidFill>
                  <a:srgbClr val="BCBEC4"/>
                </a:solidFill>
                <a:effectLst/>
              </a:rPr>
              <a:t>; </a:t>
            </a:r>
            <a:r>
              <a:rPr lang="en-GB" sz="1600" dirty="0">
                <a:solidFill>
                  <a:srgbClr val="7A7E85"/>
                </a:solidFill>
                <a:effectLst/>
              </a:rPr>
              <a:t>// Validate against minimum value</a:t>
            </a:r>
            <a:br>
              <a:rPr lang="en-GB" sz="1600" dirty="0">
                <a:solidFill>
                  <a:srgbClr val="7A7E85"/>
                </a:solidFill>
                <a:effectLst/>
              </a:rPr>
            </a:br>
            <a:r>
              <a:rPr lang="en-GB" sz="1600" dirty="0">
                <a:solidFill>
                  <a:srgbClr val="7A7E85"/>
                </a:solidFill>
                <a:effectLst/>
              </a:rPr>
              <a:t>        </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if </a:t>
            </a:r>
            <a:r>
              <a:rPr lang="en-GB" sz="1600" dirty="0">
                <a:solidFill>
                  <a:srgbClr val="BCBEC4"/>
                </a:solidFill>
                <a:effectLst/>
              </a:rPr>
              <a:t>(</a:t>
            </a:r>
            <a:r>
              <a:rPr lang="en-GB" sz="1600" dirty="0" err="1">
                <a:solidFill>
                  <a:srgbClr val="BCBEC4"/>
                </a:solidFill>
                <a:effectLst/>
              </a:rPr>
              <a:t>validRange.</a:t>
            </a:r>
            <a:r>
              <a:rPr lang="en-GB" sz="1600" dirty="0" err="1">
                <a:solidFill>
                  <a:srgbClr val="C77DBB"/>
                </a:solidFill>
                <a:effectLst/>
              </a:rPr>
              <a:t>length</a:t>
            </a:r>
            <a:r>
              <a:rPr lang="en-GB" sz="1600" dirty="0">
                <a:solidFill>
                  <a:srgbClr val="C77DBB"/>
                </a:solidFill>
                <a:effectLst/>
              </a:rPr>
              <a:t> </a:t>
            </a:r>
            <a:r>
              <a:rPr lang="en-GB" sz="1600" dirty="0">
                <a:solidFill>
                  <a:srgbClr val="BCBEC4"/>
                </a:solidFill>
                <a:effectLst/>
              </a:rPr>
              <a:t>== </a:t>
            </a:r>
            <a:r>
              <a:rPr lang="en-GB" sz="1600" dirty="0">
                <a:solidFill>
                  <a:srgbClr val="2AACB8"/>
                </a:solidFill>
                <a:effectLst/>
              </a:rPr>
              <a:t>2 </a:t>
            </a:r>
            <a:r>
              <a:rPr lang="en-GB" sz="1600" dirty="0">
                <a:solidFill>
                  <a:srgbClr val="BCBEC4"/>
                </a:solidFill>
                <a:effectLst/>
              </a:rPr>
              <a:t>&amp;&amp; </a:t>
            </a:r>
            <a:r>
              <a:rPr lang="en-GB" sz="1600" dirty="0" err="1">
                <a:solidFill>
                  <a:srgbClr val="BCBEC4"/>
                </a:solidFill>
                <a:effectLst/>
              </a:rPr>
              <a:t>userInput</a:t>
            </a:r>
            <a:r>
              <a:rPr lang="en-GB" sz="1600" dirty="0">
                <a:solidFill>
                  <a:srgbClr val="BCBEC4"/>
                </a:solidFill>
                <a:effectLst/>
              </a:rPr>
              <a:t> &gt;= </a:t>
            </a:r>
            <a:r>
              <a:rPr lang="en-GB" sz="1600" dirty="0" err="1">
                <a:solidFill>
                  <a:srgbClr val="BCBEC4"/>
                </a:solidFill>
                <a:effectLst/>
              </a:rPr>
              <a:t>validRange</a:t>
            </a:r>
            <a:r>
              <a:rPr lang="en-GB" sz="1600" dirty="0">
                <a:solidFill>
                  <a:srgbClr val="BCBEC4"/>
                </a:solidFill>
                <a:effectLst/>
              </a:rPr>
              <a:t>[</a:t>
            </a:r>
            <a:r>
              <a:rPr lang="en-GB" sz="1600" dirty="0">
                <a:solidFill>
                  <a:srgbClr val="2AACB8"/>
                </a:solidFill>
                <a:effectLst/>
              </a:rPr>
              <a:t>0</a:t>
            </a:r>
            <a:r>
              <a:rPr lang="en-GB" sz="1600" dirty="0">
                <a:solidFill>
                  <a:srgbClr val="BCBEC4"/>
                </a:solidFill>
                <a:effectLst/>
              </a:rPr>
              <a:t>] &amp;&amp; </a:t>
            </a:r>
            <a:r>
              <a:rPr lang="en-GB" sz="1600" dirty="0" err="1">
                <a:solidFill>
                  <a:srgbClr val="BCBEC4"/>
                </a:solidFill>
                <a:effectLst/>
              </a:rPr>
              <a:t>userInput</a:t>
            </a:r>
            <a:r>
              <a:rPr lang="en-GB" sz="1600" dirty="0">
                <a:solidFill>
                  <a:srgbClr val="BCBEC4"/>
                </a:solidFill>
                <a:effectLst/>
              </a:rPr>
              <a:t> &lt;= </a:t>
            </a:r>
            <a:r>
              <a:rPr lang="en-GB" sz="1600" dirty="0" err="1">
                <a:solidFill>
                  <a:srgbClr val="BCBEC4"/>
                </a:solidFill>
                <a:effectLst/>
              </a:rPr>
              <a:t>validRange</a:t>
            </a:r>
            <a:r>
              <a:rPr lang="en-GB" sz="1600" dirty="0">
                <a:solidFill>
                  <a:srgbClr val="BCBEC4"/>
                </a:solidFill>
                <a:effectLst/>
              </a:rPr>
              <a:t>[</a:t>
            </a:r>
            <a:r>
              <a:rPr lang="en-GB" sz="1600" dirty="0">
                <a:solidFill>
                  <a:srgbClr val="2AACB8"/>
                </a:solidFill>
                <a:effectLst/>
              </a:rPr>
              <a:t>1</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break</a:t>
            </a:r>
            <a:r>
              <a:rPr lang="en-GB" sz="1600" dirty="0">
                <a:solidFill>
                  <a:srgbClr val="BCBEC4"/>
                </a:solidFill>
                <a:effectLst/>
              </a:rPr>
              <a:t>; </a:t>
            </a:r>
            <a:r>
              <a:rPr lang="en-GB" sz="1600" dirty="0">
                <a:solidFill>
                  <a:srgbClr val="7A7E85"/>
                </a:solidFill>
                <a:effectLst/>
              </a:rPr>
              <a:t>// Validate against range</a:t>
            </a:r>
            <a:br>
              <a:rPr lang="en-GB" sz="1600" dirty="0">
                <a:solidFill>
                  <a:srgbClr val="7A7E85"/>
                </a:solidFill>
                <a:effectLst/>
              </a:rPr>
            </a:br>
            <a:r>
              <a:rPr lang="en-GB" sz="1600" dirty="0">
                <a:solidFill>
                  <a:srgbClr val="7A7E85"/>
                </a:solidFill>
                <a:effectLst/>
              </a:rPr>
              <a:t>        </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i="1" dirty="0" err="1">
                <a:solidFill>
                  <a:srgbClr val="FF0000"/>
                </a:solidFill>
                <a:effectLst/>
              </a:rPr>
              <a:t>output</a:t>
            </a:r>
            <a:r>
              <a:rPr lang="en-GB" sz="1600" dirty="0" err="1">
                <a:solidFill>
                  <a:srgbClr val="FF0000"/>
                </a:solidFill>
                <a:effectLst/>
              </a:rPr>
              <a:t>.printMessageNl</a:t>
            </a:r>
            <a:r>
              <a:rPr lang="en-GB" sz="1600" dirty="0">
                <a:solidFill>
                  <a:srgbClr val="FF0000"/>
                </a:solidFill>
                <a:effectLst/>
              </a:rPr>
              <a:t>("Invalid input. Please enter a valid number.");</a:t>
            </a:r>
            <a:br>
              <a:rPr lang="en-GB" sz="1600" dirty="0">
                <a:solidFill>
                  <a:srgbClr val="BCBEC4"/>
                </a:solidFill>
                <a:effectLst/>
              </a:rPr>
            </a:br>
            <a:r>
              <a:rPr lang="en-GB" sz="1600" dirty="0">
                <a:solidFill>
                  <a:srgbClr val="BCBEC4"/>
                </a:solidFill>
                <a:effectLst/>
              </a:rPr>
              <a:t>    } </a:t>
            </a:r>
            <a:r>
              <a:rPr lang="en-GB" sz="1600" dirty="0">
                <a:solidFill>
                  <a:srgbClr val="CF8E6D"/>
                </a:solidFill>
                <a:effectLst/>
              </a:rPr>
              <a:t>while </a:t>
            </a:r>
            <a:r>
              <a:rPr lang="en-GB" sz="1600" dirty="0">
                <a:solidFill>
                  <a:srgbClr val="BCBEC4"/>
                </a:solidFill>
                <a:effectLst/>
              </a:rPr>
              <a:t>(</a:t>
            </a:r>
            <a:r>
              <a:rPr lang="en-GB" sz="1600" dirty="0">
                <a:solidFill>
                  <a:srgbClr val="CF8E6D"/>
                </a:solidFill>
                <a:effectLst/>
              </a:rPr>
              <a:t>true</a:t>
            </a:r>
            <a:r>
              <a:rPr lang="en-GB" sz="1600" dirty="0">
                <a:solidFill>
                  <a:srgbClr val="BCBEC4"/>
                </a:solidFill>
                <a:effectLst/>
              </a:rPr>
              <a:t>);</a:t>
            </a:r>
            <a:br>
              <a:rPr lang="en-GB" sz="1600" dirty="0">
                <a:solidFill>
                  <a:srgbClr val="BCBEC4"/>
                </a:solidFill>
                <a:effectLst/>
              </a:rPr>
            </a:b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scanner.nextLine</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return </a:t>
            </a:r>
            <a:r>
              <a:rPr lang="en-GB" sz="1600" dirty="0" err="1">
                <a:solidFill>
                  <a:srgbClr val="BCBEC4"/>
                </a:solidFill>
                <a:effectLst/>
              </a:rPr>
              <a:t>userInput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a:t>
            </a:r>
          </a:p>
        </p:txBody>
      </p:sp>
    </p:spTree>
    <p:extLst>
      <p:ext uri="{BB962C8B-B14F-4D97-AF65-F5344CB8AC3E}">
        <p14:creationId xmlns:p14="http://schemas.microsoft.com/office/powerpoint/2010/main" val="2928162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D61E9-82A8-8BB9-5D08-0903BB3EAB6D}"/>
              </a:ext>
            </a:extLst>
          </p:cNvPr>
          <p:cNvSpPr>
            <a:spLocks noGrp="1"/>
          </p:cNvSpPr>
          <p:nvPr>
            <p:ph type="title"/>
          </p:nvPr>
        </p:nvSpPr>
        <p:spPr>
          <a:xfrm>
            <a:off x="720423" y="697731"/>
            <a:ext cx="8823627" cy="760731"/>
          </a:xfrm>
        </p:spPr>
        <p:txBody>
          <a:bodyPr>
            <a:noAutofit/>
          </a:bodyPr>
          <a:lstStyle/>
          <a:p>
            <a:pPr algn="l"/>
            <a:r>
              <a:rPr lang="en-RO" sz="6000" dirty="0">
                <a:latin typeface="Baskerville Old Face" panose="02020602080505020303" pitchFamily="18" charset="77"/>
              </a:rPr>
              <a:t>Project Structure:</a:t>
            </a:r>
          </a:p>
        </p:txBody>
      </p:sp>
      <p:sp>
        <p:nvSpPr>
          <p:cNvPr id="5" name="Text Placeholder 4">
            <a:extLst>
              <a:ext uri="{FF2B5EF4-FFF2-40B4-BE49-F238E27FC236}">
                <a16:creationId xmlns:a16="http://schemas.microsoft.com/office/drawing/2014/main" id="{A073554A-8E3F-40CF-A662-DBA646863536}"/>
              </a:ext>
            </a:extLst>
          </p:cNvPr>
          <p:cNvSpPr>
            <a:spLocks noGrp="1"/>
          </p:cNvSpPr>
          <p:nvPr>
            <p:ph type="body" idx="1"/>
          </p:nvPr>
        </p:nvSpPr>
        <p:spPr>
          <a:xfrm>
            <a:off x="720423" y="1851169"/>
            <a:ext cx="9695165" cy="1358444"/>
          </a:xfrm>
        </p:spPr>
        <p:txBody>
          <a:bodyPr>
            <a:normAutofit/>
          </a:bodyPr>
          <a:lstStyle/>
          <a:p>
            <a:pPr algn="l"/>
            <a:r>
              <a:rPr lang="en-GB" sz="1800" b="1" i="0" u="sng" strike="noStrike" dirty="0">
                <a:effectLst/>
                <a:latin typeface="Baskerville Old Face" panose="02020602080505020303" pitchFamily="18" charset="77"/>
              </a:rPr>
              <a:t>Use-Case Overview:</a:t>
            </a:r>
            <a:r>
              <a:rPr lang="en-GB" sz="1800" b="0" i="0" u="sng" strike="noStrike" dirty="0">
                <a:effectLst/>
                <a:latin typeface="Baskerville Old Face" panose="02020602080505020303" pitchFamily="18" charset="77"/>
              </a:rPr>
              <a:t> </a:t>
            </a:r>
            <a:r>
              <a:rPr lang="en-GB" sz="1800" b="0" i="0" u="none" strike="noStrike" dirty="0">
                <a:effectLst/>
                <a:latin typeface="Söhne"/>
              </a:rPr>
              <a:t>The use-case involves developing a Pet Shop Management System in Java. The system includes classes such as Animal, Store, Staff, Dog, Fish, and interfaces </a:t>
            </a:r>
            <a:r>
              <a:rPr lang="en-GB" sz="1800" b="0" i="0" u="none" strike="noStrike" dirty="0" err="1">
                <a:effectLst/>
                <a:latin typeface="Söhne"/>
              </a:rPr>
              <a:t>ChangeWater</a:t>
            </a:r>
            <a:r>
              <a:rPr lang="en-GB" sz="1800" b="0" i="0" u="none" strike="noStrike" dirty="0">
                <a:effectLst/>
                <a:latin typeface="Söhne"/>
              </a:rPr>
              <a:t> and </a:t>
            </a:r>
            <a:r>
              <a:rPr lang="en-GB" sz="1800" b="0" i="0" u="none" strike="noStrike" dirty="0" err="1">
                <a:effectLst/>
                <a:latin typeface="Söhne"/>
              </a:rPr>
              <a:t>needGroom</a:t>
            </a:r>
            <a:r>
              <a:rPr lang="en-GB" sz="1800" b="0" i="0" u="none" strike="noStrike" dirty="0">
                <a:effectLst/>
                <a:latin typeface="Söhne"/>
              </a:rPr>
              <a:t>. The objective is to create a software application that allows the management of a pet shop's inventory, staff, and the care of animals.</a:t>
            </a:r>
          </a:p>
        </p:txBody>
      </p:sp>
      <p:sp>
        <p:nvSpPr>
          <p:cNvPr id="6" name="TextBox 5">
            <a:extLst>
              <a:ext uri="{FF2B5EF4-FFF2-40B4-BE49-F238E27FC236}">
                <a16:creationId xmlns:a16="http://schemas.microsoft.com/office/drawing/2014/main" id="{AF16BBD6-6229-2015-4D91-DAAA06E59B3F}"/>
              </a:ext>
            </a:extLst>
          </p:cNvPr>
          <p:cNvSpPr txBox="1"/>
          <p:nvPr/>
        </p:nvSpPr>
        <p:spPr>
          <a:xfrm>
            <a:off x="720423" y="3982003"/>
            <a:ext cx="6727312" cy="615553"/>
          </a:xfrm>
          <a:prstGeom prst="rect">
            <a:avLst/>
          </a:prstGeom>
          <a:noFill/>
        </p:spPr>
        <p:txBody>
          <a:bodyPr wrap="square" rtlCol="0">
            <a:spAutoFit/>
          </a:bodyPr>
          <a:lstStyle/>
          <a:p>
            <a:pPr algn="l"/>
            <a:r>
              <a:rPr lang="en-GB" b="1" dirty="0" err="1">
                <a:solidFill>
                  <a:schemeClr val="tx2"/>
                </a:solidFill>
                <a:latin typeface="Baskerville Old Face" panose="02020602080505020303" pitchFamily="18" charset="77"/>
              </a:rPr>
              <a:t>c</a:t>
            </a:r>
            <a:r>
              <a:rPr lang="en-GB" b="1" i="0" u="none" strike="noStrike" dirty="0" err="1">
                <a:solidFill>
                  <a:schemeClr val="tx2"/>
                </a:solidFill>
                <a:effectLst/>
                <a:latin typeface="Baskerville Old Face" panose="02020602080505020303" pitchFamily="18" charset="77"/>
              </a:rPr>
              <a:t>hangeWater</a:t>
            </a:r>
            <a:r>
              <a:rPr lang="en-GB" b="1" i="0" u="none" strike="noStrike" dirty="0">
                <a:solidFill>
                  <a:schemeClr val="tx2"/>
                </a:solidFill>
                <a:effectLst/>
                <a:latin typeface="Baskerville Old Face" panose="02020602080505020303" pitchFamily="18" charset="77"/>
              </a:rPr>
              <a:t> Interface:</a:t>
            </a:r>
            <a:endParaRPr lang="en-GB" dirty="0">
              <a:solidFill>
                <a:schemeClr val="tx2"/>
              </a:solidFill>
              <a:latin typeface="Baskerville Old Face" panose="02020602080505020303" pitchFamily="18" charset="77"/>
            </a:endParaRPr>
          </a:p>
          <a:p>
            <a:pPr algn="l"/>
            <a:r>
              <a:rPr lang="en-GB" sz="1600" b="0" i="0" u="none" strike="noStrike" dirty="0">
                <a:solidFill>
                  <a:schemeClr val="tx2"/>
                </a:solidFill>
                <a:effectLst/>
                <a:latin typeface="Baskerville Old Face" panose="02020602080505020303" pitchFamily="18" charset="77"/>
              </a:rPr>
              <a:t>Represents the ability to change the water in aquariums or fish tanks.</a:t>
            </a:r>
          </a:p>
        </p:txBody>
      </p:sp>
      <p:pic>
        <p:nvPicPr>
          <p:cNvPr id="2" name="Picture 1">
            <a:extLst>
              <a:ext uri="{FF2B5EF4-FFF2-40B4-BE49-F238E27FC236}">
                <a16:creationId xmlns:a16="http://schemas.microsoft.com/office/drawing/2014/main" id="{B5EECCE0-0540-EA08-5848-05508AE2CF9E}"/>
              </a:ext>
            </a:extLst>
          </p:cNvPr>
          <p:cNvPicPr>
            <a:picLocks noChangeAspect="1"/>
          </p:cNvPicPr>
          <p:nvPr/>
        </p:nvPicPr>
        <p:blipFill rotWithShape="1">
          <a:blip r:embed="rId2"/>
          <a:srcRect r="60390"/>
          <a:stretch/>
        </p:blipFill>
        <p:spPr>
          <a:xfrm>
            <a:off x="720423" y="4597556"/>
            <a:ext cx="1881414" cy="1168400"/>
          </a:xfrm>
          <a:prstGeom prst="rect">
            <a:avLst/>
          </a:prstGeom>
        </p:spPr>
      </p:pic>
      <p:sp>
        <p:nvSpPr>
          <p:cNvPr id="3" name="TextBox 2">
            <a:extLst>
              <a:ext uri="{FF2B5EF4-FFF2-40B4-BE49-F238E27FC236}">
                <a16:creationId xmlns:a16="http://schemas.microsoft.com/office/drawing/2014/main" id="{CC2C7A0B-B82B-E129-A95F-FD65AB53616B}"/>
              </a:ext>
            </a:extLst>
          </p:cNvPr>
          <p:cNvSpPr txBox="1"/>
          <p:nvPr/>
        </p:nvSpPr>
        <p:spPr>
          <a:xfrm>
            <a:off x="6954249" y="3573462"/>
            <a:ext cx="3432350" cy="615553"/>
          </a:xfrm>
          <a:prstGeom prst="rect">
            <a:avLst/>
          </a:prstGeom>
          <a:noFill/>
        </p:spPr>
        <p:txBody>
          <a:bodyPr wrap="none" rtlCol="0">
            <a:spAutoFit/>
          </a:bodyPr>
          <a:lstStyle/>
          <a:p>
            <a:pPr algn="l"/>
            <a:r>
              <a:rPr lang="en-GB" b="1" i="0" u="none" strike="noStrike" dirty="0" err="1">
                <a:solidFill>
                  <a:schemeClr val="tx2"/>
                </a:solidFill>
                <a:effectLst/>
                <a:latin typeface="Baskerville Old Face" panose="02020602080505020303" pitchFamily="18" charset="77"/>
              </a:rPr>
              <a:t>needGroom</a:t>
            </a:r>
            <a:r>
              <a:rPr lang="en-GB" b="1" i="0" u="none" strike="noStrike" dirty="0">
                <a:solidFill>
                  <a:schemeClr val="tx2"/>
                </a:solidFill>
                <a:effectLst/>
                <a:latin typeface="Baskerville Old Face" panose="02020602080505020303" pitchFamily="18" charset="77"/>
              </a:rPr>
              <a:t> Interface:</a:t>
            </a:r>
            <a:endParaRPr lang="en-GB" dirty="0">
              <a:solidFill>
                <a:schemeClr val="tx2"/>
              </a:solidFill>
              <a:latin typeface="Baskerville Old Face" panose="02020602080505020303" pitchFamily="18" charset="77"/>
            </a:endParaRPr>
          </a:p>
          <a:p>
            <a:pPr algn="l"/>
            <a:r>
              <a:rPr lang="en-GB" sz="1600" b="0" i="0" u="none" strike="noStrike" dirty="0">
                <a:solidFill>
                  <a:schemeClr val="tx2"/>
                </a:solidFill>
                <a:effectLst/>
                <a:latin typeface="Baskerville Old Face" panose="02020602080505020303" pitchFamily="18" charset="77"/>
              </a:rPr>
              <a:t>Represents the ability to groom animals.</a:t>
            </a:r>
          </a:p>
        </p:txBody>
      </p:sp>
      <p:sp>
        <p:nvSpPr>
          <p:cNvPr id="7" name="TextBox 6">
            <a:extLst>
              <a:ext uri="{FF2B5EF4-FFF2-40B4-BE49-F238E27FC236}">
                <a16:creationId xmlns:a16="http://schemas.microsoft.com/office/drawing/2014/main" id="{3C467FD2-83F2-E082-8784-F8CBC272369C}"/>
              </a:ext>
            </a:extLst>
          </p:cNvPr>
          <p:cNvSpPr txBox="1"/>
          <p:nvPr/>
        </p:nvSpPr>
        <p:spPr>
          <a:xfrm>
            <a:off x="720423" y="3411142"/>
            <a:ext cx="1290738" cy="400110"/>
          </a:xfrm>
          <a:prstGeom prst="rect">
            <a:avLst/>
          </a:prstGeom>
          <a:noFill/>
        </p:spPr>
        <p:txBody>
          <a:bodyPr wrap="none" rtlCol="0">
            <a:spAutoFit/>
          </a:bodyPr>
          <a:lstStyle/>
          <a:p>
            <a:r>
              <a:rPr lang="en-GB" sz="2000" b="1" i="0" u="sng" strike="noStrike" dirty="0">
                <a:solidFill>
                  <a:schemeClr val="tx2"/>
                </a:solidFill>
                <a:effectLst/>
                <a:latin typeface="Baskerville Old Face" panose="02020602080505020303" pitchFamily="18" charset="77"/>
              </a:rPr>
              <a:t>Interfaces</a:t>
            </a:r>
            <a:r>
              <a:rPr lang="en-GB" b="1" i="0" u="none" strike="noStrike" dirty="0">
                <a:solidFill>
                  <a:schemeClr val="tx2"/>
                </a:solidFill>
                <a:effectLst/>
                <a:latin typeface="Söhne"/>
              </a:rPr>
              <a:t>:</a:t>
            </a:r>
          </a:p>
        </p:txBody>
      </p:sp>
      <p:pic>
        <p:nvPicPr>
          <p:cNvPr id="8" name="Picture 7">
            <a:extLst>
              <a:ext uri="{FF2B5EF4-FFF2-40B4-BE49-F238E27FC236}">
                <a16:creationId xmlns:a16="http://schemas.microsoft.com/office/drawing/2014/main" id="{748D74E9-3361-2735-D44D-0BF3660D63CF}"/>
              </a:ext>
            </a:extLst>
          </p:cNvPr>
          <p:cNvPicPr>
            <a:picLocks noChangeAspect="1"/>
          </p:cNvPicPr>
          <p:nvPr/>
        </p:nvPicPr>
        <p:blipFill rotWithShape="1">
          <a:blip r:embed="rId3"/>
          <a:srcRect r="4160"/>
          <a:stretch/>
        </p:blipFill>
        <p:spPr>
          <a:xfrm>
            <a:off x="7014212" y="4267145"/>
            <a:ext cx="2215243" cy="1117600"/>
          </a:xfrm>
          <a:prstGeom prst="rect">
            <a:avLst/>
          </a:prstGeom>
        </p:spPr>
      </p:pic>
    </p:spTree>
    <p:extLst>
      <p:ext uri="{BB962C8B-B14F-4D97-AF65-F5344CB8AC3E}">
        <p14:creationId xmlns:p14="http://schemas.microsoft.com/office/powerpoint/2010/main" val="2745599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154941-6BC7-419E-E087-2FDD1A185988}"/>
              </a:ext>
            </a:extLst>
          </p:cNvPr>
          <p:cNvSpPr txBox="1"/>
          <p:nvPr/>
        </p:nvSpPr>
        <p:spPr>
          <a:xfrm>
            <a:off x="994230" y="544292"/>
            <a:ext cx="5464627" cy="2308324"/>
          </a:xfrm>
          <a:prstGeom prst="rect">
            <a:avLst/>
          </a:prstGeom>
          <a:solidFill>
            <a:schemeClr val="tx2"/>
          </a:solidFill>
        </p:spPr>
        <p:txBody>
          <a:bodyPr wrap="square" numCol="1" rtlCol="0">
            <a:spAutoFit/>
          </a:bodyPr>
          <a:lstStyle/>
          <a:p>
            <a:r>
              <a:rPr lang="en-GB" dirty="0">
                <a:solidFill>
                  <a:srgbClr val="CF8E6D"/>
                </a:solidFill>
                <a:effectLst/>
              </a:rPr>
              <a:t>public </a:t>
            </a:r>
            <a:r>
              <a:rPr lang="en-GB" dirty="0" err="1">
                <a:solidFill>
                  <a:srgbClr val="CF8E6D"/>
                </a:solidFill>
                <a:effectLst/>
              </a:rPr>
              <a:t>boolean</a:t>
            </a:r>
            <a:r>
              <a:rPr lang="en-GB" dirty="0">
                <a:solidFill>
                  <a:srgbClr val="CF8E6D"/>
                </a:solidFill>
                <a:effectLst/>
              </a:rPr>
              <a:t> </a:t>
            </a:r>
            <a:r>
              <a:rPr lang="en-GB" dirty="0" err="1">
                <a:solidFill>
                  <a:srgbClr val="56A8F5"/>
                </a:solidFill>
                <a:effectLst/>
              </a:rPr>
              <a:t>isValidDogBreed</a:t>
            </a:r>
            <a:r>
              <a:rPr lang="en-GB" dirty="0">
                <a:solidFill>
                  <a:srgbClr val="BCBEC4"/>
                </a:solidFill>
                <a:effectLst/>
              </a:rPr>
              <a:t>(String breed) {</a:t>
            </a:r>
            <a:br>
              <a:rPr lang="en-GB" dirty="0">
                <a:solidFill>
                  <a:srgbClr val="BCBEC4"/>
                </a:solidFill>
                <a:effectLst/>
              </a:rPr>
            </a:br>
            <a:r>
              <a:rPr lang="en-GB" dirty="0">
                <a:solidFill>
                  <a:srgbClr val="BCBEC4"/>
                </a:solidFill>
                <a:effectLst/>
              </a:rPr>
              <a:t>    </a:t>
            </a:r>
            <a:r>
              <a:rPr lang="en-GB" dirty="0">
                <a:solidFill>
                  <a:srgbClr val="CF8E6D"/>
                </a:solidFill>
                <a:effectLst/>
              </a:rPr>
              <a:t>try </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err="1">
                <a:solidFill>
                  <a:srgbClr val="BCBEC4"/>
                </a:solidFill>
                <a:effectLst/>
              </a:rPr>
              <a:t>Dog.Breed.</a:t>
            </a:r>
            <a:r>
              <a:rPr lang="en-GB" i="1" dirty="0" err="1">
                <a:solidFill>
                  <a:srgbClr val="BCBEC4"/>
                </a:solidFill>
                <a:effectLst/>
              </a:rPr>
              <a:t>valueOf</a:t>
            </a:r>
            <a:r>
              <a:rPr lang="en-GB" dirty="0">
                <a:solidFill>
                  <a:srgbClr val="BCBEC4"/>
                </a:solidFill>
                <a:effectLst/>
              </a:rPr>
              <a:t>(breed);</a:t>
            </a:r>
            <a:br>
              <a:rPr lang="en-GB" dirty="0">
                <a:solidFill>
                  <a:srgbClr val="BCBEC4"/>
                </a:solidFill>
                <a:effectLst/>
              </a:rPr>
            </a:br>
            <a:r>
              <a:rPr lang="en-GB" dirty="0">
                <a:solidFill>
                  <a:srgbClr val="BCBEC4"/>
                </a:solidFill>
                <a:effectLst/>
              </a:rPr>
              <a:t>        </a:t>
            </a:r>
            <a:r>
              <a:rPr lang="en-GB" dirty="0">
                <a:solidFill>
                  <a:srgbClr val="CF8E6D"/>
                </a:solidFill>
                <a:effectLst/>
              </a:rPr>
              <a:t>return true</a:t>
            </a:r>
            <a:r>
              <a:rPr lang="en-GB" dirty="0">
                <a:solidFill>
                  <a:srgbClr val="BCBEC4"/>
                </a:solidFill>
                <a:effectLst/>
              </a:rPr>
              <a:t>;</a:t>
            </a:r>
            <a:br>
              <a:rPr lang="en-GB" dirty="0">
                <a:solidFill>
                  <a:srgbClr val="BCBEC4"/>
                </a:solidFill>
                <a:effectLst/>
              </a:rPr>
            </a:br>
            <a:r>
              <a:rPr lang="en-GB" dirty="0">
                <a:solidFill>
                  <a:srgbClr val="BCBEC4"/>
                </a:solidFill>
                <a:effectLst/>
              </a:rPr>
              <a:t>    } </a:t>
            </a:r>
            <a:r>
              <a:rPr lang="en-GB" dirty="0">
                <a:solidFill>
                  <a:srgbClr val="CF8E6D"/>
                </a:solidFill>
                <a:effectLst/>
              </a:rPr>
              <a:t>catch </a:t>
            </a:r>
            <a:r>
              <a:rPr lang="en-GB" dirty="0">
                <a:solidFill>
                  <a:srgbClr val="BCBEC4"/>
                </a:solidFill>
                <a:effectLst/>
              </a:rPr>
              <a:t>(</a:t>
            </a:r>
            <a:r>
              <a:rPr lang="en-GB" dirty="0" err="1">
                <a:solidFill>
                  <a:srgbClr val="BCBEC4"/>
                </a:solidFill>
                <a:effectLst/>
              </a:rPr>
              <a:t>IllegalArgumentException</a:t>
            </a:r>
            <a:r>
              <a:rPr lang="en-GB" dirty="0">
                <a:solidFill>
                  <a:srgbClr val="BCBEC4"/>
                </a:solidFill>
                <a:effectLst/>
              </a:rPr>
              <a:t> e) {</a:t>
            </a:r>
            <a:br>
              <a:rPr lang="en-GB" dirty="0">
                <a:solidFill>
                  <a:srgbClr val="BCBEC4"/>
                </a:solidFill>
                <a:effectLst/>
              </a:rPr>
            </a:br>
            <a:r>
              <a:rPr lang="en-GB" dirty="0">
                <a:solidFill>
                  <a:srgbClr val="BCBEC4"/>
                </a:solidFill>
                <a:effectLst/>
              </a:rPr>
              <a:t>        </a:t>
            </a:r>
            <a:r>
              <a:rPr lang="en-GB" dirty="0">
                <a:solidFill>
                  <a:srgbClr val="CF8E6D"/>
                </a:solidFill>
                <a:effectLst/>
              </a:rPr>
              <a:t>return false</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a:t>
            </a:r>
          </a:p>
        </p:txBody>
      </p:sp>
      <p:sp>
        <p:nvSpPr>
          <p:cNvPr id="4" name="TextBox 3">
            <a:extLst>
              <a:ext uri="{FF2B5EF4-FFF2-40B4-BE49-F238E27FC236}">
                <a16:creationId xmlns:a16="http://schemas.microsoft.com/office/drawing/2014/main" id="{27232BE9-CFD8-6491-7B77-856A4DB0AB7E}"/>
              </a:ext>
            </a:extLst>
          </p:cNvPr>
          <p:cNvSpPr txBox="1"/>
          <p:nvPr/>
        </p:nvSpPr>
        <p:spPr>
          <a:xfrm>
            <a:off x="5718629" y="3844499"/>
            <a:ext cx="6096000" cy="2585323"/>
          </a:xfrm>
          <a:prstGeom prst="rect">
            <a:avLst/>
          </a:prstGeom>
          <a:solidFill>
            <a:schemeClr val="tx2"/>
          </a:solidFill>
        </p:spPr>
        <p:txBody>
          <a:bodyPr wrap="square">
            <a:spAutoFit/>
          </a:bodyPr>
          <a:lstStyle/>
          <a:p>
            <a:r>
              <a:rPr lang="en-GB" sz="1800" dirty="0">
                <a:solidFill>
                  <a:srgbClr val="CF8E6D"/>
                </a:solidFill>
                <a:effectLst/>
              </a:rPr>
              <a:t>public </a:t>
            </a:r>
            <a:r>
              <a:rPr lang="en-GB" sz="1800" dirty="0" err="1">
                <a:solidFill>
                  <a:srgbClr val="CF8E6D"/>
                </a:solidFill>
                <a:effectLst/>
              </a:rPr>
              <a:t>boolean</a:t>
            </a:r>
            <a:r>
              <a:rPr lang="en-GB" sz="1800" dirty="0">
                <a:solidFill>
                  <a:srgbClr val="CF8E6D"/>
                </a:solidFill>
                <a:effectLst/>
              </a:rPr>
              <a:t> </a:t>
            </a:r>
            <a:r>
              <a:rPr lang="en-GB" sz="1800" dirty="0" err="1">
                <a:solidFill>
                  <a:srgbClr val="56A8F5"/>
                </a:solidFill>
                <a:effectLst/>
              </a:rPr>
              <a:t>isValidFishBreed</a:t>
            </a:r>
            <a:r>
              <a:rPr lang="en-GB" sz="1800" dirty="0">
                <a:solidFill>
                  <a:srgbClr val="BCBEC4"/>
                </a:solidFill>
                <a:effectLst/>
              </a:rPr>
              <a:t>(String breed) {</a:t>
            </a:r>
            <a:br>
              <a:rPr lang="en-GB" sz="1800" dirty="0">
                <a:solidFill>
                  <a:srgbClr val="BCBEC4"/>
                </a:solidFill>
                <a:effectLst/>
              </a:rPr>
            </a:br>
            <a:r>
              <a:rPr lang="en-GB" sz="1800" dirty="0">
                <a:solidFill>
                  <a:srgbClr val="BCBEC4"/>
                </a:solidFill>
                <a:effectLst/>
              </a:rPr>
              <a:t>    </a:t>
            </a:r>
            <a:r>
              <a:rPr lang="en-GB" sz="1800" dirty="0">
                <a:solidFill>
                  <a:srgbClr val="CF8E6D"/>
                </a:solidFill>
                <a:effectLst/>
              </a:rPr>
              <a:t>try </a:t>
            </a:r>
            <a:r>
              <a:rPr lang="en-GB" sz="1800" dirty="0">
                <a:solidFill>
                  <a:srgbClr val="BCBEC4"/>
                </a:solidFill>
                <a:effectLst/>
              </a:rPr>
              <a:t>{</a:t>
            </a:r>
            <a:br>
              <a:rPr lang="en-GB" sz="1800" dirty="0">
                <a:solidFill>
                  <a:srgbClr val="BCBEC4"/>
                </a:solidFill>
                <a:effectLst/>
              </a:rPr>
            </a:br>
            <a:r>
              <a:rPr lang="en-GB" sz="1800" dirty="0">
                <a:solidFill>
                  <a:srgbClr val="BCBEC4"/>
                </a:solidFill>
                <a:effectLst/>
              </a:rPr>
              <a:t>        </a:t>
            </a:r>
            <a:r>
              <a:rPr lang="en-GB" sz="1800" dirty="0" err="1">
                <a:solidFill>
                  <a:srgbClr val="BCBEC4"/>
                </a:solidFill>
                <a:effectLst/>
              </a:rPr>
              <a:t>Fish.Breed.</a:t>
            </a:r>
            <a:r>
              <a:rPr lang="en-GB" sz="1800" i="1" dirty="0" err="1">
                <a:solidFill>
                  <a:srgbClr val="BCBEC4"/>
                </a:solidFill>
                <a:effectLst/>
              </a:rPr>
              <a:t>valueOf</a:t>
            </a:r>
            <a:r>
              <a:rPr lang="en-GB" sz="1800" dirty="0">
                <a:solidFill>
                  <a:srgbClr val="BCBEC4"/>
                </a:solidFill>
                <a:effectLst/>
              </a:rPr>
              <a:t>(breed);</a:t>
            </a:r>
            <a:br>
              <a:rPr lang="en-GB" sz="1800" dirty="0">
                <a:solidFill>
                  <a:srgbClr val="BCBEC4"/>
                </a:solidFill>
                <a:effectLst/>
              </a:rPr>
            </a:br>
            <a:r>
              <a:rPr lang="en-GB" sz="1800" dirty="0">
                <a:solidFill>
                  <a:srgbClr val="BCBEC4"/>
                </a:solidFill>
                <a:effectLst/>
              </a:rPr>
              <a:t>        </a:t>
            </a:r>
            <a:r>
              <a:rPr lang="en-GB" sz="1800" dirty="0">
                <a:solidFill>
                  <a:srgbClr val="CF8E6D"/>
                </a:solidFill>
                <a:effectLst/>
              </a:rPr>
              <a:t>return true</a:t>
            </a:r>
            <a:r>
              <a:rPr lang="en-GB" sz="1800" dirty="0">
                <a:solidFill>
                  <a:srgbClr val="BCBEC4"/>
                </a:solidFill>
                <a:effectLst/>
              </a:rPr>
              <a:t>;</a:t>
            </a:r>
            <a:br>
              <a:rPr lang="en-GB" sz="1800" dirty="0">
                <a:solidFill>
                  <a:srgbClr val="BCBEC4"/>
                </a:solidFill>
                <a:effectLst/>
              </a:rPr>
            </a:br>
            <a:r>
              <a:rPr lang="en-GB" sz="1800" dirty="0">
                <a:solidFill>
                  <a:srgbClr val="BCBEC4"/>
                </a:solidFill>
                <a:effectLst/>
              </a:rPr>
              <a:t>    } </a:t>
            </a:r>
            <a:r>
              <a:rPr lang="en-GB" sz="1800" dirty="0">
                <a:solidFill>
                  <a:srgbClr val="CF8E6D"/>
                </a:solidFill>
                <a:effectLst/>
              </a:rPr>
              <a:t>catch </a:t>
            </a:r>
            <a:r>
              <a:rPr lang="en-GB" sz="1800" dirty="0">
                <a:solidFill>
                  <a:srgbClr val="BCBEC4"/>
                </a:solidFill>
                <a:effectLst/>
              </a:rPr>
              <a:t>(</a:t>
            </a:r>
            <a:r>
              <a:rPr lang="en-GB" sz="1800" dirty="0" err="1">
                <a:solidFill>
                  <a:srgbClr val="BCBEC4"/>
                </a:solidFill>
                <a:effectLst/>
              </a:rPr>
              <a:t>IllegalArgumentException</a:t>
            </a:r>
            <a:r>
              <a:rPr lang="en-GB" sz="1800" dirty="0">
                <a:solidFill>
                  <a:srgbClr val="BCBEC4"/>
                </a:solidFill>
                <a:effectLst/>
              </a:rPr>
              <a:t> e) {</a:t>
            </a:r>
            <a:br>
              <a:rPr lang="en-GB" sz="1800" dirty="0">
                <a:solidFill>
                  <a:srgbClr val="BCBEC4"/>
                </a:solidFill>
                <a:effectLst/>
              </a:rPr>
            </a:br>
            <a:r>
              <a:rPr lang="en-GB" sz="1800" dirty="0">
                <a:solidFill>
                  <a:srgbClr val="BCBEC4"/>
                </a:solidFill>
                <a:effectLst/>
              </a:rPr>
              <a:t>        </a:t>
            </a:r>
            <a:r>
              <a:rPr lang="en-GB" sz="1800" dirty="0">
                <a:solidFill>
                  <a:srgbClr val="CF8E6D"/>
                </a:solidFill>
                <a:effectLst/>
              </a:rPr>
              <a:t>return false</a:t>
            </a:r>
            <a:r>
              <a:rPr lang="en-GB" sz="1800" dirty="0">
                <a:solidFill>
                  <a:srgbClr val="BCBEC4"/>
                </a:solidFill>
                <a:effectLst/>
              </a:rPr>
              <a:t>;</a:t>
            </a:r>
            <a:br>
              <a:rPr lang="en-GB" sz="1800" dirty="0">
                <a:solidFill>
                  <a:srgbClr val="BCBEC4"/>
                </a:solidFill>
                <a:effectLst/>
              </a:rPr>
            </a:br>
            <a:r>
              <a:rPr lang="en-GB" sz="1800" dirty="0">
                <a:solidFill>
                  <a:srgbClr val="BCBEC4"/>
                </a:solidFill>
                <a:effectLst/>
              </a:rPr>
              <a:t>    }</a:t>
            </a:r>
            <a:br>
              <a:rPr lang="en-GB" sz="1800" dirty="0">
                <a:solidFill>
                  <a:srgbClr val="BCBEC4"/>
                </a:solidFill>
                <a:effectLst/>
              </a:rPr>
            </a:br>
            <a:r>
              <a:rPr lang="en-GB" sz="1800" dirty="0">
                <a:solidFill>
                  <a:srgbClr val="BCBEC4"/>
                </a:solidFill>
                <a:effectLst/>
              </a:rPr>
              <a:t>}</a:t>
            </a:r>
            <a:br>
              <a:rPr lang="en-GB" sz="1800" dirty="0">
                <a:solidFill>
                  <a:srgbClr val="BCBEC4"/>
                </a:solidFill>
                <a:effectLst/>
              </a:rPr>
            </a:br>
            <a:endParaRPr lang="en-RO" dirty="0"/>
          </a:p>
        </p:txBody>
      </p:sp>
    </p:spTree>
    <p:extLst>
      <p:ext uri="{BB962C8B-B14F-4D97-AF65-F5344CB8AC3E}">
        <p14:creationId xmlns:p14="http://schemas.microsoft.com/office/powerpoint/2010/main" val="1864661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851CD5-88EA-EA04-BE44-E1399A0C4555}"/>
              </a:ext>
            </a:extLst>
          </p:cNvPr>
          <p:cNvPicPr>
            <a:picLocks noChangeAspect="1"/>
          </p:cNvPicPr>
          <p:nvPr/>
        </p:nvPicPr>
        <p:blipFill>
          <a:blip r:embed="rId3"/>
          <a:stretch>
            <a:fillRect/>
          </a:stretch>
        </p:blipFill>
        <p:spPr>
          <a:xfrm>
            <a:off x="5418693" y="0"/>
            <a:ext cx="6608786" cy="6858000"/>
          </a:xfrm>
          <a:prstGeom prst="rect">
            <a:avLst/>
          </a:prstGeom>
        </p:spPr>
      </p:pic>
      <p:sp>
        <p:nvSpPr>
          <p:cNvPr id="4" name="TextBox 3">
            <a:extLst>
              <a:ext uri="{FF2B5EF4-FFF2-40B4-BE49-F238E27FC236}">
                <a16:creationId xmlns:a16="http://schemas.microsoft.com/office/drawing/2014/main" id="{0FF5D126-F3E8-AA2C-ED09-B9B2E477AD94}"/>
              </a:ext>
            </a:extLst>
          </p:cNvPr>
          <p:cNvSpPr txBox="1"/>
          <p:nvPr/>
        </p:nvSpPr>
        <p:spPr>
          <a:xfrm>
            <a:off x="1045029" y="3136612"/>
            <a:ext cx="3624710" cy="707886"/>
          </a:xfrm>
          <a:prstGeom prst="rect">
            <a:avLst/>
          </a:prstGeom>
          <a:noFill/>
        </p:spPr>
        <p:txBody>
          <a:bodyPr wrap="none" rtlCol="0">
            <a:spAutoFit/>
          </a:bodyPr>
          <a:lstStyle/>
          <a:p>
            <a:r>
              <a:rPr lang="en-RO" sz="4000" dirty="0">
                <a:latin typeface="Baskerville Old Face" panose="02020602080505020303" pitchFamily="18" charset="77"/>
              </a:rPr>
              <a:t>Project Diagram:</a:t>
            </a:r>
          </a:p>
        </p:txBody>
      </p:sp>
    </p:spTree>
    <p:extLst>
      <p:ext uri="{BB962C8B-B14F-4D97-AF65-F5344CB8AC3E}">
        <p14:creationId xmlns:p14="http://schemas.microsoft.com/office/powerpoint/2010/main" val="1702787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4AD0-5172-B79E-D0CE-E90D07414C5B}"/>
              </a:ext>
            </a:extLst>
          </p:cNvPr>
          <p:cNvSpPr>
            <a:spLocks noGrp="1"/>
          </p:cNvSpPr>
          <p:nvPr>
            <p:ph type="title"/>
          </p:nvPr>
        </p:nvSpPr>
        <p:spPr>
          <a:xfrm>
            <a:off x="7264142" y="463682"/>
            <a:ext cx="3752733" cy="970156"/>
          </a:xfrm>
        </p:spPr>
        <p:txBody>
          <a:bodyPr>
            <a:noAutofit/>
          </a:bodyPr>
          <a:lstStyle/>
          <a:p>
            <a:r>
              <a:rPr lang="en-GB" sz="6000" b="1" i="0" u="sng" strike="noStrike" dirty="0">
                <a:effectLst/>
                <a:latin typeface="Baskerville Old Face" panose="02020602080505020303" pitchFamily="18" charset="77"/>
              </a:rPr>
              <a:t>Classes</a:t>
            </a:r>
            <a:endParaRPr lang="en-RO" sz="6000" dirty="0"/>
          </a:p>
        </p:txBody>
      </p:sp>
      <p:sp>
        <p:nvSpPr>
          <p:cNvPr id="3" name="Text Placeholder 2">
            <a:extLst>
              <a:ext uri="{FF2B5EF4-FFF2-40B4-BE49-F238E27FC236}">
                <a16:creationId xmlns:a16="http://schemas.microsoft.com/office/drawing/2014/main" id="{7BCF9A74-A0EF-010E-8425-D3C55884B9A5}"/>
              </a:ext>
            </a:extLst>
          </p:cNvPr>
          <p:cNvSpPr>
            <a:spLocks noGrp="1"/>
          </p:cNvSpPr>
          <p:nvPr>
            <p:ph type="body" idx="1"/>
          </p:nvPr>
        </p:nvSpPr>
        <p:spPr>
          <a:xfrm>
            <a:off x="3120725" y="225715"/>
            <a:ext cx="3752733" cy="695374"/>
          </a:xfrm>
        </p:spPr>
        <p:txBody>
          <a:bodyPr>
            <a:noAutofit/>
          </a:bodyPr>
          <a:lstStyle/>
          <a:p>
            <a:pPr algn="l"/>
            <a:r>
              <a:rPr lang="en-GB" sz="1800" b="1" i="0" u="none" strike="noStrike" dirty="0">
                <a:effectLst/>
                <a:latin typeface="Baskerville Old Face" panose="02020602080505020303" pitchFamily="18" charset="77"/>
              </a:rPr>
              <a:t>Animal Class:</a:t>
            </a:r>
            <a:endParaRPr lang="en-GB" sz="1800" dirty="0">
              <a:solidFill>
                <a:schemeClr val="tx1">
                  <a:tint val="75000"/>
                </a:schemeClr>
              </a:solidFill>
              <a:latin typeface="Baskerville Old Face" panose="02020602080505020303" pitchFamily="18" charset="77"/>
            </a:endParaRPr>
          </a:p>
          <a:p>
            <a:pPr algn="l"/>
            <a:r>
              <a:rPr lang="en-GB" sz="1600" b="0" i="0" u="none" strike="noStrike" dirty="0">
                <a:solidFill>
                  <a:schemeClr val="tx2"/>
                </a:solidFill>
                <a:effectLst/>
                <a:latin typeface="Baskerville Old Face" panose="02020602080505020303" pitchFamily="18" charset="77"/>
              </a:rPr>
              <a:t>Represents a generic animal in the pet shop.</a:t>
            </a:r>
          </a:p>
          <a:p>
            <a:pPr lvl="1"/>
            <a:endParaRPr lang="en-GB" sz="1600" b="0" i="0" u="none" strike="noStrike" dirty="0">
              <a:solidFill>
                <a:schemeClr val="tx2"/>
              </a:solidFill>
              <a:effectLst/>
              <a:latin typeface="Söhne"/>
            </a:endParaRPr>
          </a:p>
          <a:p>
            <a:pPr algn="l"/>
            <a:endParaRPr lang="en-RO" sz="1600" dirty="0"/>
          </a:p>
        </p:txBody>
      </p:sp>
      <p:sp>
        <p:nvSpPr>
          <p:cNvPr id="4" name="TextBox 3">
            <a:extLst>
              <a:ext uri="{FF2B5EF4-FFF2-40B4-BE49-F238E27FC236}">
                <a16:creationId xmlns:a16="http://schemas.microsoft.com/office/drawing/2014/main" id="{BBDA5434-8070-3298-14CE-8A8405A8E538}"/>
              </a:ext>
            </a:extLst>
          </p:cNvPr>
          <p:cNvSpPr txBox="1"/>
          <p:nvPr/>
        </p:nvSpPr>
        <p:spPr>
          <a:xfrm>
            <a:off x="7157576" y="2699157"/>
            <a:ext cx="1957587" cy="615553"/>
          </a:xfrm>
          <a:prstGeom prst="rect">
            <a:avLst/>
          </a:prstGeom>
          <a:noFill/>
        </p:spPr>
        <p:txBody>
          <a:bodyPr wrap="none" rtlCol="0">
            <a:spAutoFit/>
          </a:bodyPr>
          <a:lstStyle/>
          <a:p>
            <a:pPr algn="l"/>
            <a:r>
              <a:rPr lang="en-GB" b="1" i="0" u="none" strike="noStrike" dirty="0">
                <a:effectLst/>
                <a:latin typeface="Baskerville Old Face" panose="02020602080505020303" pitchFamily="18" charset="77"/>
              </a:rPr>
              <a:t>Dog Class:</a:t>
            </a:r>
            <a:endParaRPr lang="en-GB" dirty="0">
              <a:latin typeface="Baskerville Old Face" panose="02020602080505020303" pitchFamily="18" charset="77"/>
            </a:endParaRPr>
          </a:p>
          <a:p>
            <a:pPr algn="l"/>
            <a:r>
              <a:rPr lang="en-GB" sz="1600" b="0" i="0" u="none" strike="noStrike" dirty="0">
                <a:solidFill>
                  <a:schemeClr val="tx2"/>
                </a:solidFill>
                <a:effectLst/>
                <a:latin typeface="Baskerville Old Face" panose="02020602080505020303" pitchFamily="18" charset="77"/>
              </a:rPr>
              <a:t>Extends Animal class.</a:t>
            </a:r>
          </a:p>
        </p:txBody>
      </p:sp>
      <p:pic>
        <p:nvPicPr>
          <p:cNvPr id="6" name="Picture 5">
            <a:extLst>
              <a:ext uri="{FF2B5EF4-FFF2-40B4-BE49-F238E27FC236}">
                <a16:creationId xmlns:a16="http://schemas.microsoft.com/office/drawing/2014/main" id="{56F925F9-971A-17A1-7CD6-1BD073072133}"/>
              </a:ext>
            </a:extLst>
          </p:cNvPr>
          <p:cNvPicPr>
            <a:picLocks noChangeAspect="1"/>
          </p:cNvPicPr>
          <p:nvPr/>
        </p:nvPicPr>
        <p:blipFill>
          <a:blip r:embed="rId2"/>
          <a:stretch>
            <a:fillRect/>
          </a:stretch>
        </p:blipFill>
        <p:spPr>
          <a:xfrm>
            <a:off x="3120725" y="921089"/>
            <a:ext cx="3610611" cy="5798588"/>
          </a:xfrm>
          <a:prstGeom prst="rect">
            <a:avLst/>
          </a:prstGeom>
        </p:spPr>
      </p:pic>
      <p:sp>
        <p:nvSpPr>
          <p:cNvPr id="8" name="TextBox 7">
            <a:extLst>
              <a:ext uri="{FF2B5EF4-FFF2-40B4-BE49-F238E27FC236}">
                <a16:creationId xmlns:a16="http://schemas.microsoft.com/office/drawing/2014/main" id="{F8906AAB-3F0D-5F87-2E6E-D96C4B52F3CE}"/>
              </a:ext>
            </a:extLst>
          </p:cNvPr>
          <p:cNvSpPr txBox="1"/>
          <p:nvPr/>
        </p:nvSpPr>
        <p:spPr>
          <a:xfrm>
            <a:off x="136512" y="225715"/>
            <a:ext cx="2610010" cy="615553"/>
          </a:xfrm>
          <a:prstGeom prst="rect">
            <a:avLst/>
          </a:prstGeom>
          <a:noFill/>
        </p:spPr>
        <p:txBody>
          <a:bodyPr wrap="none" rtlCol="0">
            <a:spAutoFit/>
          </a:bodyPr>
          <a:lstStyle/>
          <a:p>
            <a:pPr algn="l"/>
            <a:r>
              <a:rPr lang="en-GB" sz="1800" b="1" i="0" u="none" strike="noStrike" dirty="0">
                <a:effectLst/>
                <a:latin typeface="Baskerville Old Face" panose="02020602080505020303" pitchFamily="18" charset="77"/>
              </a:rPr>
              <a:t>Store Class:</a:t>
            </a:r>
            <a:endParaRPr lang="en-GB" dirty="0">
              <a:latin typeface="Baskerville Old Face" panose="02020602080505020303" pitchFamily="18" charset="77"/>
            </a:endParaRPr>
          </a:p>
          <a:p>
            <a:pPr algn="l"/>
            <a:r>
              <a:rPr lang="en-GB" sz="1600" b="0" i="0" u="none" strike="noStrike" dirty="0">
                <a:solidFill>
                  <a:schemeClr val="tx2"/>
                </a:solidFill>
                <a:effectLst/>
                <a:latin typeface="Baskerville Old Face" panose="02020602080505020303" pitchFamily="18" charset="77"/>
              </a:rPr>
              <a:t>Represents the pet shop itself.</a:t>
            </a:r>
          </a:p>
        </p:txBody>
      </p:sp>
      <p:sp>
        <p:nvSpPr>
          <p:cNvPr id="9" name="TextBox 8">
            <a:extLst>
              <a:ext uri="{FF2B5EF4-FFF2-40B4-BE49-F238E27FC236}">
                <a16:creationId xmlns:a16="http://schemas.microsoft.com/office/drawing/2014/main" id="{56D34DB5-4258-AD93-98A6-69AE4BA34CD0}"/>
              </a:ext>
            </a:extLst>
          </p:cNvPr>
          <p:cNvSpPr txBox="1"/>
          <p:nvPr/>
        </p:nvSpPr>
        <p:spPr>
          <a:xfrm>
            <a:off x="98925" y="3429000"/>
            <a:ext cx="2393604" cy="892552"/>
          </a:xfrm>
          <a:prstGeom prst="rect">
            <a:avLst/>
          </a:prstGeom>
          <a:noFill/>
        </p:spPr>
        <p:txBody>
          <a:bodyPr wrap="none" rtlCol="0">
            <a:spAutoFit/>
          </a:bodyPr>
          <a:lstStyle/>
          <a:p>
            <a:pPr algn="l"/>
            <a:r>
              <a:rPr lang="en-GB" b="1" i="0" u="none" strike="noStrike" dirty="0">
                <a:effectLst/>
                <a:latin typeface="Baskerville Old Face" panose="02020602080505020303" pitchFamily="18" charset="77"/>
              </a:rPr>
              <a:t>Staff Class:</a:t>
            </a:r>
            <a:endParaRPr lang="en-GB" dirty="0">
              <a:latin typeface="Baskerville Old Face" panose="02020602080505020303" pitchFamily="18" charset="77"/>
            </a:endParaRPr>
          </a:p>
          <a:p>
            <a:pPr algn="l"/>
            <a:r>
              <a:rPr lang="en-GB" sz="1600" b="0" i="0" u="none" strike="noStrike" dirty="0">
                <a:solidFill>
                  <a:schemeClr val="tx2"/>
                </a:solidFill>
                <a:effectLst/>
                <a:latin typeface="Baskerville Old Face" panose="02020602080505020303" pitchFamily="18" charset="77"/>
              </a:rPr>
              <a:t>Represents a staff member </a:t>
            </a:r>
          </a:p>
          <a:p>
            <a:pPr algn="l"/>
            <a:r>
              <a:rPr lang="en-GB" sz="1600" b="0" i="0" u="none" strike="noStrike" dirty="0">
                <a:solidFill>
                  <a:schemeClr val="tx2"/>
                </a:solidFill>
                <a:effectLst/>
                <a:latin typeface="Baskerville Old Face" panose="02020602080505020303" pitchFamily="18" charset="77"/>
              </a:rPr>
              <a:t>working in the pet shop.</a:t>
            </a:r>
            <a:endParaRPr lang="en-RO" dirty="0">
              <a:latin typeface="Baskerville Old Face" panose="02020602080505020303" pitchFamily="18" charset="77"/>
            </a:endParaRPr>
          </a:p>
        </p:txBody>
      </p:sp>
      <p:sp>
        <p:nvSpPr>
          <p:cNvPr id="10" name="TextBox 9">
            <a:extLst>
              <a:ext uri="{FF2B5EF4-FFF2-40B4-BE49-F238E27FC236}">
                <a16:creationId xmlns:a16="http://schemas.microsoft.com/office/drawing/2014/main" id="{0FC1E967-3D27-5842-A8E2-D6BF65ACA0B5}"/>
              </a:ext>
            </a:extLst>
          </p:cNvPr>
          <p:cNvSpPr txBox="1"/>
          <p:nvPr/>
        </p:nvSpPr>
        <p:spPr>
          <a:xfrm>
            <a:off x="9062494" y="2763655"/>
            <a:ext cx="1954381" cy="615553"/>
          </a:xfrm>
          <a:prstGeom prst="rect">
            <a:avLst/>
          </a:prstGeom>
          <a:noFill/>
        </p:spPr>
        <p:txBody>
          <a:bodyPr wrap="none" rtlCol="0">
            <a:spAutoFit/>
          </a:bodyPr>
          <a:lstStyle/>
          <a:p>
            <a:pPr algn="l"/>
            <a:r>
              <a:rPr lang="en-GB" b="1" i="0" u="none" strike="noStrike" dirty="0">
                <a:effectLst/>
                <a:latin typeface="Baskerville Old Face" panose="02020602080505020303" pitchFamily="18" charset="77"/>
              </a:rPr>
              <a:t>Fish Class:</a:t>
            </a:r>
            <a:endParaRPr lang="en-GB" dirty="0">
              <a:latin typeface="Baskerville Old Face" panose="02020602080505020303" pitchFamily="18" charset="77"/>
            </a:endParaRPr>
          </a:p>
          <a:p>
            <a:pPr algn="l"/>
            <a:r>
              <a:rPr lang="en-GB" sz="1600" b="0" i="0" u="none" strike="noStrike" dirty="0">
                <a:solidFill>
                  <a:schemeClr val="tx2"/>
                </a:solidFill>
                <a:effectLst/>
                <a:latin typeface="Baskerville Old Face" panose="02020602080505020303" pitchFamily="18" charset="77"/>
              </a:rPr>
              <a:t>Extends Animal class.</a:t>
            </a:r>
          </a:p>
        </p:txBody>
      </p:sp>
      <p:pic>
        <p:nvPicPr>
          <p:cNvPr id="13" name="Picture 12">
            <a:extLst>
              <a:ext uri="{FF2B5EF4-FFF2-40B4-BE49-F238E27FC236}">
                <a16:creationId xmlns:a16="http://schemas.microsoft.com/office/drawing/2014/main" id="{E00CD166-0E3D-A0D4-7D9E-99C1E36166EE}"/>
              </a:ext>
            </a:extLst>
          </p:cNvPr>
          <p:cNvPicPr>
            <a:picLocks noChangeAspect="1"/>
          </p:cNvPicPr>
          <p:nvPr/>
        </p:nvPicPr>
        <p:blipFill>
          <a:blip r:embed="rId3"/>
          <a:stretch>
            <a:fillRect/>
          </a:stretch>
        </p:blipFill>
        <p:spPr>
          <a:xfrm>
            <a:off x="120463" y="921089"/>
            <a:ext cx="2623189" cy="2115032"/>
          </a:xfrm>
          <a:prstGeom prst="rect">
            <a:avLst/>
          </a:prstGeom>
        </p:spPr>
      </p:pic>
      <p:pic>
        <p:nvPicPr>
          <p:cNvPr id="14" name="Picture 13">
            <a:extLst>
              <a:ext uri="{FF2B5EF4-FFF2-40B4-BE49-F238E27FC236}">
                <a16:creationId xmlns:a16="http://schemas.microsoft.com/office/drawing/2014/main" id="{48117D99-98DD-08FE-95B3-36EFB3C454DA}"/>
              </a:ext>
            </a:extLst>
          </p:cNvPr>
          <p:cNvPicPr>
            <a:picLocks noChangeAspect="1"/>
          </p:cNvPicPr>
          <p:nvPr/>
        </p:nvPicPr>
        <p:blipFill>
          <a:blip r:embed="rId4"/>
          <a:stretch>
            <a:fillRect/>
          </a:stretch>
        </p:blipFill>
        <p:spPr>
          <a:xfrm>
            <a:off x="117778" y="4321552"/>
            <a:ext cx="2374751" cy="2249764"/>
          </a:xfrm>
          <a:prstGeom prst="rect">
            <a:avLst/>
          </a:prstGeom>
        </p:spPr>
      </p:pic>
      <p:pic>
        <p:nvPicPr>
          <p:cNvPr id="15" name="Picture 14">
            <a:extLst>
              <a:ext uri="{FF2B5EF4-FFF2-40B4-BE49-F238E27FC236}">
                <a16:creationId xmlns:a16="http://schemas.microsoft.com/office/drawing/2014/main" id="{278C7A47-39A1-DD8F-C5C9-52BCF81365B1}"/>
              </a:ext>
            </a:extLst>
          </p:cNvPr>
          <p:cNvPicPr>
            <a:picLocks noChangeAspect="1"/>
          </p:cNvPicPr>
          <p:nvPr/>
        </p:nvPicPr>
        <p:blipFill>
          <a:blip r:embed="rId5"/>
          <a:stretch>
            <a:fillRect/>
          </a:stretch>
        </p:blipFill>
        <p:spPr>
          <a:xfrm>
            <a:off x="7204106" y="3322073"/>
            <a:ext cx="1781111" cy="2292610"/>
          </a:xfrm>
          <a:prstGeom prst="rect">
            <a:avLst/>
          </a:prstGeom>
        </p:spPr>
      </p:pic>
      <p:pic>
        <p:nvPicPr>
          <p:cNvPr id="17" name="Picture 16">
            <a:extLst>
              <a:ext uri="{FF2B5EF4-FFF2-40B4-BE49-F238E27FC236}">
                <a16:creationId xmlns:a16="http://schemas.microsoft.com/office/drawing/2014/main" id="{173938F9-1DDE-AE9E-D936-1451A4BB8572}"/>
              </a:ext>
            </a:extLst>
          </p:cNvPr>
          <p:cNvPicPr>
            <a:picLocks noChangeAspect="1"/>
          </p:cNvPicPr>
          <p:nvPr/>
        </p:nvPicPr>
        <p:blipFill>
          <a:blip r:embed="rId6"/>
          <a:stretch>
            <a:fillRect/>
          </a:stretch>
        </p:blipFill>
        <p:spPr>
          <a:xfrm>
            <a:off x="9115163" y="3379208"/>
            <a:ext cx="1781110" cy="2235475"/>
          </a:xfrm>
          <a:prstGeom prst="rect">
            <a:avLst/>
          </a:prstGeom>
        </p:spPr>
      </p:pic>
    </p:spTree>
    <p:extLst>
      <p:ext uri="{BB962C8B-B14F-4D97-AF65-F5344CB8AC3E}">
        <p14:creationId xmlns:p14="http://schemas.microsoft.com/office/powerpoint/2010/main" val="3115984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4AD0-5172-B79E-D0CE-E90D07414C5B}"/>
              </a:ext>
            </a:extLst>
          </p:cNvPr>
          <p:cNvSpPr>
            <a:spLocks noGrp="1"/>
          </p:cNvSpPr>
          <p:nvPr>
            <p:ph type="title"/>
          </p:nvPr>
        </p:nvSpPr>
        <p:spPr>
          <a:xfrm>
            <a:off x="474303" y="229297"/>
            <a:ext cx="3752733" cy="970156"/>
          </a:xfrm>
        </p:spPr>
        <p:txBody>
          <a:bodyPr>
            <a:noAutofit/>
          </a:bodyPr>
          <a:lstStyle/>
          <a:p>
            <a:r>
              <a:rPr lang="en-GB" sz="6000" b="1" i="0" u="sng" strike="noStrike" dirty="0">
                <a:effectLst/>
                <a:latin typeface="Baskerville Old Face" panose="02020602080505020303" pitchFamily="18" charset="77"/>
              </a:rPr>
              <a:t>Classes:</a:t>
            </a:r>
            <a:endParaRPr lang="en-RO" sz="6000" dirty="0"/>
          </a:p>
        </p:txBody>
      </p:sp>
      <p:sp>
        <p:nvSpPr>
          <p:cNvPr id="9" name="TextBox 8">
            <a:extLst>
              <a:ext uri="{FF2B5EF4-FFF2-40B4-BE49-F238E27FC236}">
                <a16:creationId xmlns:a16="http://schemas.microsoft.com/office/drawing/2014/main" id="{A0207FEE-2712-52E5-7D1C-B2C5BC8B656C}"/>
              </a:ext>
            </a:extLst>
          </p:cNvPr>
          <p:cNvSpPr txBox="1"/>
          <p:nvPr/>
        </p:nvSpPr>
        <p:spPr>
          <a:xfrm>
            <a:off x="6821714" y="3744686"/>
            <a:ext cx="184731" cy="369332"/>
          </a:xfrm>
          <a:prstGeom prst="rect">
            <a:avLst/>
          </a:prstGeom>
          <a:noFill/>
        </p:spPr>
        <p:txBody>
          <a:bodyPr wrap="none" rtlCol="0">
            <a:spAutoFit/>
          </a:bodyPr>
          <a:lstStyle/>
          <a:p>
            <a:endParaRPr lang="en-RO" dirty="0"/>
          </a:p>
        </p:txBody>
      </p:sp>
      <p:pic>
        <p:nvPicPr>
          <p:cNvPr id="10" name="Picture 9">
            <a:extLst>
              <a:ext uri="{FF2B5EF4-FFF2-40B4-BE49-F238E27FC236}">
                <a16:creationId xmlns:a16="http://schemas.microsoft.com/office/drawing/2014/main" id="{BE860785-2A76-F6DE-67AB-FF661B5F69D3}"/>
              </a:ext>
            </a:extLst>
          </p:cNvPr>
          <p:cNvPicPr>
            <a:picLocks noChangeAspect="1"/>
          </p:cNvPicPr>
          <p:nvPr/>
        </p:nvPicPr>
        <p:blipFill>
          <a:blip r:embed="rId2"/>
          <a:stretch>
            <a:fillRect/>
          </a:stretch>
        </p:blipFill>
        <p:spPr>
          <a:xfrm>
            <a:off x="3947372" y="2197420"/>
            <a:ext cx="3059073" cy="2767177"/>
          </a:xfrm>
          <a:prstGeom prst="rect">
            <a:avLst/>
          </a:prstGeom>
        </p:spPr>
      </p:pic>
      <p:pic>
        <p:nvPicPr>
          <p:cNvPr id="12" name="Picture 11">
            <a:extLst>
              <a:ext uri="{FF2B5EF4-FFF2-40B4-BE49-F238E27FC236}">
                <a16:creationId xmlns:a16="http://schemas.microsoft.com/office/drawing/2014/main" id="{69890836-69EF-ED4F-A114-152A35B83276}"/>
              </a:ext>
            </a:extLst>
          </p:cNvPr>
          <p:cNvPicPr>
            <a:picLocks noChangeAspect="1"/>
          </p:cNvPicPr>
          <p:nvPr/>
        </p:nvPicPr>
        <p:blipFill>
          <a:blip r:embed="rId3"/>
          <a:stretch>
            <a:fillRect/>
          </a:stretch>
        </p:blipFill>
        <p:spPr>
          <a:xfrm>
            <a:off x="7421925" y="4330459"/>
            <a:ext cx="3385747" cy="1268276"/>
          </a:xfrm>
          <a:prstGeom prst="rect">
            <a:avLst/>
          </a:prstGeom>
        </p:spPr>
      </p:pic>
      <p:pic>
        <p:nvPicPr>
          <p:cNvPr id="13" name="Picture 12">
            <a:extLst>
              <a:ext uri="{FF2B5EF4-FFF2-40B4-BE49-F238E27FC236}">
                <a16:creationId xmlns:a16="http://schemas.microsoft.com/office/drawing/2014/main" id="{815D52D8-F218-79B5-2385-D0DB94B9E4D0}"/>
              </a:ext>
            </a:extLst>
          </p:cNvPr>
          <p:cNvPicPr>
            <a:picLocks noChangeAspect="1"/>
          </p:cNvPicPr>
          <p:nvPr/>
        </p:nvPicPr>
        <p:blipFill>
          <a:blip r:embed="rId4"/>
          <a:stretch>
            <a:fillRect/>
          </a:stretch>
        </p:blipFill>
        <p:spPr>
          <a:xfrm>
            <a:off x="275568" y="2013075"/>
            <a:ext cx="3464064" cy="3928320"/>
          </a:xfrm>
          <a:prstGeom prst="rect">
            <a:avLst/>
          </a:prstGeom>
        </p:spPr>
      </p:pic>
      <p:pic>
        <p:nvPicPr>
          <p:cNvPr id="15" name="Picture 14">
            <a:extLst>
              <a:ext uri="{FF2B5EF4-FFF2-40B4-BE49-F238E27FC236}">
                <a16:creationId xmlns:a16="http://schemas.microsoft.com/office/drawing/2014/main" id="{B1AAE2F4-7FBB-D796-BC7C-1E29555757A1}"/>
              </a:ext>
            </a:extLst>
          </p:cNvPr>
          <p:cNvPicPr>
            <a:picLocks noChangeAspect="1"/>
          </p:cNvPicPr>
          <p:nvPr/>
        </p:nvPicPr>
        <p:blipFill>
          <a:blip r:embed="rId5"/>
          <a:stretch>
            <a:fillRect/>
          </a:stretch>
        </p:blipFill>
        <p:spPr>
          <a:xfrm>
            <a:off x="7654298" y="2013075"/>
            <a:ext cx="2921000" cy="1752600"/>
          </a:xfrm>
          <a:prstGeom prst="rect">
            <a:avLst/>
          </a:prstGeom>
        </p:spPr>
      </p:pic>
      <p:sp>
        <p:nvSpPr>
          <p:cNvPr id="16" name="TextBox 15">
            <a:extLst>
              <a:ext uri="{FF2B5EF4-FFF2-40B4-BE49-F238E27FC236}">
                <a16:creationId xmlns:a16="http://schemas.microsoft.com/office/drawing/2014/main" id="{326DFD26-0F25-D7D8-7E1B-A23FDB974F7B}"/>
              </a:ext>
            </a:extLst>
          </p:cNvPr>
          <p:cNvSpPr txBox="1"/>
          <p:nvPr/>
        </p:nvSpPr>
        <p:spPr>
          <a:xfrm>
            <a:off x="275568" y="1643743"/>
            <a:ext cx="2727029" cy="369332"/>
          </a:xfrm>
          <a:prstGeom prst="rect">
            <a:avLst/>
          </a:prstGeom>
          <a:noFill/>
        </p:spPr>
        <p:txBody>
          <a:bodyPr wrap="none" rtlCol="0">
            <a:spAutoFit/>
          </a:bodyPr>
          <a:lstStyle/>
          <a:p>
            <a:r>
              <a:rPr lang="en-RO" dirty="0">
                <a:latin typeface="Baskerville Old Face" panose="02020602080505020303" pitchFamily="18" charset="77"/>
                <a:cs typeface="Sathu" pitchFamily="2" charset="-34"/>
              </a:rPr>
              <a:t>Everything database related:</a:t>
            </a:r>
          </a:p>
        </p:txBody>
      </p:sp>
      <p:sp>
        <p:nvSpPr>
          <p:cNvPr id="19" name="TextBox 18">
            <a:extLst>
              <a:ext uri="{FF2B5EF4-FFF2-40B4-BE49-F238E27FC236}">
                <a16:creationId xmlns:a16="http://schemas.microsoft.com/office/drawing/2014/main" id="{1CF24027-8724-84C8-020F-290C6D235A6A}"/>
              </a:ext>
            </a:extLst>
          </p:cNvPr>
          <p:cNvSpPr txBox="1"/>
          <p:nvPr/>
        </p:nvSpPr>
        <p:spPr>
          <a:xfrm>
            <a:off x="3947372" y="1828088"/>
            <a:ext cx="2476960" cy="369332"/>
          </a:xfrm>
          <a:prstGeom prst="rect">
            <a:avLst/>
          </a:prstGeom>
          <a:noFill/>
        </p:spPr>
        <p:txBody>
          <a:bodyPr wrap="none" rtlCol="0">
            <a:spAutoFit/>
          </a:bodyPr>
          <a:lstStyle/>
          <a:p>
            <a:r>
              <a:rPr lang="en-RO" dirty="0">
                <a:latin typeface="Baskerville Old Face" panose="02020602080505020303" pitchFamily="18" charset="77"/>
                <a:cs typeface="Sathu" pitchFamily="2" charset="-34"/>
              </a:rPr>
              <a:t>Everything menu related:</a:t>
            </a:r>
          </a:p>
        </p:txBody>
      </p:sp>
      <p:sp>
        <p:nvSpPr>
          <p:cNvPr id="20" name="TextBox 19">
            <a:extLst>
              <a:ext uri="{FF2B5EF4-FFF2-40B4-BE49-F238E27FC236}">
                <a16:creationId xmlns:a16="http://schemas.microsoft.com/office/drawing/2014/main" id="{AE70139A-BD44-DC1F-87AE-0D40A3907A06}"/>
              </a:ext>
            </a:extLst>
          </p:cNvPr>
          <p:cNvSpPr txBox="1"/>
          <p:nvPr/>
        </p:nvSpPr>
        <p:spPr>
          <a:xfrm>
            <a:off x="7654298" y="1647372"/>
            <a:ext cx="904415" cy="369332"/>
          </a:xfrm>
          <a:prstGeom prst="rect">
            <a:avLst/>
          </a:prstGeom>
          <a:noFill/>
        </p:spPr>
        <p:txBody>
          <a:bodyPr wrap="none" rtlCol="0">
            <a:spAutoFit/>
          </a:bodyPr>
          <a:lstStyle/>
          <a:p>
            <a:r>
              <a:rPr lang="en-RO" dirty="0">
                <a:latin typeface="Baskerville Old Face" panose="02020602080505020303" pitchFamily="18" charset="77"/>
                <a:cs typeface="Sathu" pitchFamily="2" charset="-34"/>
              </a:rPr>
              <a:t>Output:</a:t>
            </a:r>
          </a:p>
        </p:txBody>
      </p:sp>
      <p:sp>
        <p:nvSpPr>
          <p:cNvPr id="21" name="TextBox 20">
            <a:extLst>
              <a:ext uri="{FF2B5EF4-FFF2-40B4-BE49-F238E27FC236}">
                <a16:creationId xmlns:a16="http://schemas.microsoft.com/office/drawing/2014/main" id="{16230EF6-DE41-77B1-6FCA-C207B1B36737}"/>
              </a:ext>
            </a:extLst>
          </p:cNvPr>
          <p:cNvSpPr txBox="1"/>
          <p:nvPr/>
        </p:nvSpPr>
        <p:spPr>
          <a:xfrm>
            <a:off x="7373793" y="3983710"/>
            <a:ext cx="742511" cy="369332"/>
          </a:xfrm>
          <a:prstGeom prst="rect">
            <a:avLst/>
          </a:prstGeom>
          <a:noFill/>
        </p:spPr>
        <p:txBody>
          <a:bodyPr wrap="none" rtlCol="0">
            <a:spAutoFit/>
          </a:bodyPr>
          <a:lstStyle/>
          <a:p>
            <a:r>
              <a:rPr lang="en-RO" dirty="0">
                <a:latin typeface="Baskerville Old Face" panose="02020602080505020303" pitchFamily="18" charset="77"/>
                <a:cs typeface="Sathu" pitchFamily="2" charset="-34"/>
              </a:rPr>
              <a:t>Input:</a:t>
            </a:r>
          </a:p>
        </p:txBody>
      </p:sp>
    </p:spTree>
    <p:extLst>
      <p:ext uri="{BB962C8B-B14F-4D97-AF65-F5344CB8AC3E}">
        <p14:creationId xmlns:p14="http://schemas.microsoft.com/office/powerpoint/2010/main" val="2226503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9EF5B-2F42-65FA-A747-4B14F40AB2D2}"/>
              </a:ext>
            </a:extLst>
          </p:cNvPr>
          <p:cNvSpPr>
            <a:spLocks noGrp="1"/>
          </p:cNvSpPr>
          <p:nvPr>
            <p:ph type="title"/>
          </p:nvPr>
        </p:nvSpPr>
        <p:spPr>
          <a:xfrm>
            <a:off x="420914" y="580571"/>
            <a:ext cx="10029371" cy="2104572"/>
          </a:xfrm>
        </p:spPr>
        <p:txBody>
          <a:bodyPr>
            <a:normAutofit/>
          </a:bodyPr>
          <a:lstStyle/>
          <a:p>
            <a:pPr algn="l"/>
            <a:r>
              <a:rPr lang="en-GB" u="sng" dirty="0">
                <a:latin typeface="Baskerville Old Face" panose="02020602080505020303" pitchFamily="18" charset="77"/>
              </a:rPr>
              <a:t>M</a:t>
            </a:r>
            <a:r>
              <a:rPr lang="en-RO" u="sng" dirty="0">
                <a:latin typeface="Baskerville Old Face" panose="02020602080505020303" pitchFamily="18" charset="77"/>
              </a:rPr>
              <a:t>id-term</a:t>
            </a:r>
            <a:r>
              <a:rPr lang="en-RO" dirty="0">
                <a:latin typeface="Baskerville Old Face" panose="02020602080505020303" pitchFamily="18" charset="77"/>
              </a:rPr>
              <a:t>  project requirments:</a:t>
            </a:r>
          </a:p>
        </p:txBody>
      </p:sp>
    </p:spTree>
    <p:extLst>
      <p:ext uri="{BB962C8B-B14F-4D97-AF65-F5344CB8AC3E}">
        <p14:creationId xmlns:p14="http://schemas.microsoft.com/office/powerpoint/2010/main" val="2497659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6D970D-251E-E1AF-67D7-4CDA3CD03B67}"/>
              </a:ext>
            </a:extLst>
          </p:cNvPr>
          <p:cNvSpPr>
            <a:spLocks noGrp="1"/>
          </p:cNvSpPr>
          <p:nvPr>
            <p:ph type="title"/>
          </p:nvPr>
        </p:nvSpPr>
        <p:spPr>
          <a:xfrm>
            <a:off x="1070517" y="340112"/>
            <a:ext cx="5374888" cy="819615"/>
          </a:xfrm>
        </p:spPr>
        <p:txBody>
          <a:bodyPr>
            <a:normAutofit/>
          </a:bodyPr>
          <a:lstStyle/>
          <a:p>
            <a:r>
              <a:rPr lang="en-RO" b="1" dirty="0">
                <a:latin typeface="Baskerville Old Face" panose="02020602080505020303" pitchFamily="18" charset="77"/>
              </a:rPr>
              <a:t>Lab 2 Homework:</a:t>
            </a:r>
          </a:p>
        </p:txBody>
      </p:sp>
      <p:sp>
        <p:nvSpPr>
          <p:cNvPr id="5" name="TextBox 4">
            <a:extLst>
              <a:ext uri="{FF2B5EF4-FFF2-40B4-BE49-F238E27FC236}">
                <a16:creationId xmlns:a16="http://schemas.microsoft.com/office/drawing/2014/main" id="{B55D4EB8-6ABB-7322-AEAD-32BAC390CA92}"/>
              </a:ext>
            </a:extLst>
          </p:cNvPr>
          <p:cNvSpPr txBox="1"/>
          <p:nvPr/>
        </p:nvSpPr>
        <p:spPr>
          <a:xfrm>
            <a:off x="1070517" y="1282390"/>
            <a:ext cx="10760927" cy="923330"/>
          </a:xfrm>
          <a:prstGeom prst="rect">
            <a:avLst/>
          </a:prstGeom>
          <a:noFill/>
        </p:spPr>
        <p:txBody>
          <a:bodyPr wrap="square" rtlCol="0">
            <a:spAutoFit/>
          </a:bodyPr>
          <a:lstStyle/>
          <a:p>
            <a:pPr marL="342900" indent="-342900">
              <a:buFont typeface="+mj-lt"/>
              <a:buAutoNum type="arabicPeriod"/>
            </a:pPr>
            <a:r>
              <a:rPr lang="en-GB" dirty="0">
                <a:latin typeface="Sathu" pitchFamily="2" charset="-34"/>
                <a:cs typeface="Sathu" pitchFamily="2" charset="-34"/>
              </a:rPr>
              <a:t>Identify and implement 3 classes, A, B, C, such that class A has a String property and class B has a member of type A and another member of type array of C objects.</a:t>
            </a:r>
          </a:p>
          <a:p>
            <a:pPr marL="342900" indent="-342900">
              <a:buFont typeface="+mj-lt"/>
              <a:buAutoNum type="arabicPeriod"/>
            </a:pPr>
            <a:r>
              <a:rPr lang="en-GB" dirty="0">
                <a:latin typeface="Sathu" pitchFamily="2" charset="-34"/>
                <a:cs typeface="Sathu" pitchFamily="2" charset="-34"/>
              </a:rPr>
              <a:t>Implement and test constructors for each class.</a:t>
            </a:r>
            <a:endParaRPr lang="en-RO" dirty="0">
              <a:latin typeface="Sathu" pitchFamily="2" charset="-34"/>
              <a:cs typeface="Sathu" pitchFamily="2" charset="-34"/>
            </a:endParaRPr>
          </a:p>
        </p:txBody>
      </p:sp>
      <p:sp>
        <p:nvSpPr>
          <p:cNvPr id="7" name="TextBox 6">
            <a:extLst>
              <a:ext uri="{FF2B5EF4-FFF2-40B4-BE49-F238E27FC236}">
                <a16:creationId xmlns:a16="http://schemas.microsoft.com/office/drawing/2014/main" id="{29F97B9E-3F6B-17AC-5F21-78B73D450778}"/>
              </a:ext>
            </a:extLst>
          </p:cNvPr>
          <p:cNvSpPr txBox="1"/>
          <p:nvPr/>
        </p:nvSpPr>
        <p:spPr>
          <a:xfrm>
            <a:off x="1070517" y="2505670"/>
            <a:ext cx="5455340" cy="1477328"/>
          </a:xfrm>
          <a:prstGeom prst="rect">
            <a:avLst/>
          </a:prstGeom>
          <a:solidFill>
            <a:schemeClr val="tx2"/>
          </a:solidFill>
          <a:ln>
            <a:solidFill>
              <a:schemeClr val="tx2"/>
            </a:solidFill>
          </a:ln>
        </p:spPr>
        <p:txBody>
          <a:bodyPr wrap="none" rtlCol="0">
            <a:spAutoFit/>
          </a:bodyPr>
          <a:lstStyle/>
          <a:p>
            <a:pPr marL="285750" indent="-285750">
              <a:buFont typeface="Arial" panose="020B0604020202020204" pitchFamily="34" charset="0"/>
              <a:buChar char="•"/>
            </a:pPr>
            <a:r>
              <a:rPr lang="en-RO" dirty="0">
                <a:solidFill>
                  <a:schemeClr val="bg1"/>
                </a:solidFill>
                <a:latin typeface="Sathu" pitchFamily="2" charset="-34"/>
                <a:cs typeface="Sathu" pitchFamily="2" charset="-34"/>
              </a:rPr>
              <a:t>Class A: Staff(String job, String name, int age)</a:t>
            </a:r>
          </a:p>
          <a:p>
            <a:r>
              <a:rPr lang="en-GB" dirty="0">
                <a:solidFill>
                  <a:srgbClr val="CF8E6D"/>
                </a:solidFill>
                <a:effectLst/>
              </a:rPr>
              <a:t>public </a:t>
            </a:r>
            <a:r>
              <a:rPr lang="en-GB" dirty="0">
                <a:solidFill>
                  <a:srgbClr val="56A8F5"/>
                </a:solidFill>
                <a:effectLst/>
              </a:rPr>
              <a:t>Staff</a:t>
            </a:r>
            <a:r>
              <a:rPr lang="en-GB" dirty="0">
                <a:solidFill>
                  <a:srgbClr val="BCBEC4"/>
                </a:solidFill>
                <a:effectLst/>
              </a:rPr>
              <a:t>(String job, String name, </a:t>
            </a:r>
            <a:r>
              <a:rPr lang="en-GB" dirty="0">
                <a:solidFill>
                  <a:srgbClr val="CF8E6D"/>
                </a:solidFill>
                <a:effectLst/>
              </a:rPr>
              <a:t>int </a:t>
            </a:r>
            <a:r>
              <a:rPr lang="en-GB" dirty="0">
                <a:solidFill>
                  <a:srgbClr val="BCBEC4"/>
                </a:solidFill>
                <a:effectLst/>
              </a:rPr>
              <a:t>age) {</a:t>
            </a:r>
            <a:br>
              <a:rPr lang="en-GB" dirty="0">
                <a:solidFill>
                  <a:srgbClr val="BCBEC4"/>
                </a:solidFill>
                <a:effectLst/>
              </a:rPr>
            </a:br>
            <a:r>
              <a:rPr lang="en-GB" dirty="0">
                <a:solidFill>
                  <a:srgbClr val="BCBEC4"/>
                </a:solidFill>
                <a:effectLst/>
              </a:rPr>
              <a:t>    </a:t>
            </a:r>
            <a:r>
              <a:rPr lang="en-GB" dirty="0" err="1">
                <a:solidFill>
                  <a:srgbClr val="CF8E6D"/>
                </a:solidFill>
                <a:effectLst/>
              </a:rPr>
              <a:t>this</a:t>
            </a:r>
            <a:r>
              <a:rPr lang="en-GB" dirty="0" err="1">
                <a:solidFill>
                  <a:srgbClr val="BCBEC4"/>
                </a:solidFill>
                <a:effectLst/>
              </a:rPr>
              <a:t>.</a:t>
            </a:r>
            <a:r>
              <a:rPr lang="en-GB" dirty="0" err="1">
                <a:solidFill>
                  <a:srgbClr val="C77DBB"/>
                </a:solidFill>
                <a:effectLst/>
              </a:rPr>
              <a:t>job</a:t>
            </a:r>
            <a:r>
              <a:rPr lang="en-GB" dirty="0">
                <a:solidFill>
                  <a:srgbClr val="C77DBB"/>
                </a:solidFill>
                <a:effectLst/>
              </a:rPr>
              <a:t> </a:t>
            </a:r>
            <a:r>
              <a:rPr lang="en-GB" dirty="0">
                <a:solidFill>
                  <a:srgbClr val="BCBEC4"/>
                </a:solidFill>
                <a:effectLst/>
              </a:rPr>
              <a:t>= job;</a:t>
            </a:r>
            <a:br>
              <a:rPr lang="en-GB" dirty="0">
                <a:solidFill>
                  <a:srgbClr val="BCBEC4"/>
                </a:solidFill>
                <a:effectLst/>
              </a:rPr>
            </a:br>
            <a:r>
              <a:rPr lang="en-GB" dirty="0">
                <a:solidFill>
                  <a:srgbClr val="BCBEC4"/>
                </a:solidFill>
                <a:effectLst/>
              </a:rPr>
              <a:t>    </a:t>
            </a:r>
            <a:r>
              <a:rPr lang="en-GB" dirty="0" err="1">
                <a:solidFill>
                  <a:srgbClr val="CF8E6D"/>
                </a:solidFill>
                <a:effectLst/>
              </a:rPr>
              <a:t>this</a:t>
            </a:r>
            <a:r>
              <a:rPr lang="en-GB" dirty="0" err="1">
                <a:solidFill>
                  <a:srgbClr val="BCBEC4"/>
                </a:solidFill>
                <a:effectLst/>
              </a:rPr>
              <a:t>.</a:t>
            </a:r>
            <a:r>
              <a:rPr lang="en-GB" dirty="0" err="1">
                <a:solidFill>
                  <a:srgbClr val="C77DBB"/>
                </a:solidFill>
                <a:effectLst/>
              </a:rPr>
              <a:t>name</a:t>
            </a:r>
            <a:r>
              <a:rPr lang="en-GB" dirty="0">
                <a:solidFill>
                  <a:srgbClr val="C77DBB"/>
                </a:solidFill>
                <a:effectLst/>
              </a:rPr>
              <a:t> </a:t>
            </a:r>
            <a:r>
              <a:rPr lang="en-GB" dirty="0">
                <a:solidFill>
                  <a:srgbClr val="BCBEC4"/>
                </a:solidFill>
                <a:effectLst/>
              </a:rPr>
              <a:t>= name;</a:t>
            </a:r>
            <a:br>
              <a:rPr lang="en-GB" dirty="0">
                <a:solidFill>
                  <a:srgbClr val="BCBEC4"/>
                </a:solidFill>
                <a:effectLst/>
              </a:rPr>
            </a:br>
            <a:r>
              <a:rPr lang="en-GB" dirty="0">
                <a:solidFill>
                  <a:srgbClr val="BCBEC4"/>
                </a:solidFill>
                <a:effectLst/>
              </a:rPr>
              <a:t>    </a:t>
            </a:r>
            <a:r>
              <a:rPr lang="en-GB" dirty="0" err="1">
                <a:solidFill>
                  <a:srgbClr val="CF8E6D"/>
                </a:solidFill>
                <a:effectLst/>
              </a:rPr>
              <a:t>this</a:t>
            </a:r>
            <a:r>
              <a:rPr lang="en-GB" dirty="0" err="1">
                <a:solidFill>
                  <a:srgbClr val="BCBEC4"/>
                </a:solidFill>
                <a:effectLst/>
              </a:rPr>
              <a:t>.</a:t>
            </a:r>
            <a:r>
              <a:rPr lang="en-GB" dirty="0" err="1">
                <a:solidFill>
                  <a:srgbClr val="C77DBB"/>
                </a:solidFill>
                <a:effectLst/>
              </a:rPr>
              <a:t>age</a:t>
            </a:r>
            <a:r>
              <a:rPr lang="en-GB" dirty="0">
                <a:solidFill>
                  <a:srgbClr val="C77DBB"/>
                </a:solidFill>
                <a:effectLst/>
              </a:rPr>
              <a:t> </a:t>
            </a:r>
            <a:r>
              <a:rPr lang="en-GB" dirty="0">
                <a:solidFill>
                  <a:srgbClr val="BCBEC4"/>
                </a:solidFill>
                <a:effectLst/>
              </a:rPr>
              <a:t>= age;}</a:t>
            </a:r>
          </a:p>
        </p:txBody>
      </p:sp>
      <p:sp>
        <p:nvSpPr>
          <p:cNvPr id="9" name="TextBox 8">
            <a:extLst>
              <a:ext uri="{FF2B5EF4-FFF2-40B4-BE49-F238E27FC236}">
                <a16:creationId xmlns:a16="http://schemas.microsoft.com/office/drawing/2014/main" id="{DFEA3D57-4E43-2E41-9BF8-C282087997F6}"/>
              </a:ext>
            </a:extLst>
          </p:cNvPr>
          <p:cNvSpPr txBox="1"/>
          <p:nvPr/>
        </p:nvSpPr>
        <p:spPr>
          <a:xfrm>
            <a:off x="6525857" y="3840231"/>
            <a:ext cx="5472973" cy="1200329"/>
          </a:xfrm>
          <a:prstGeom prst="rect">
            <a:avLst/>
          </a:prstGeom>
          <a:solidFill>
            <a:schemeClr val="tx2"/>
          </a:solidFill>
          <a:ln>
            <a:solidFill>
              <a:schemeClr val="tx2"/>
            </a:solidFill>
          </a:ln>
        </p:spPr>
        <p:txBody>
          <a:bodyPr wrap="none" rtlCol="0">
            <a:spAutoFit/>
          </a:bodyPr>
          <a:lstStyle/>
          <a:p>
            <a:pPr marL="285750" indent="-285750">
              <a:buFont typeface="Arial" panose="020B0604020202020204" pitchFamily="34" charset="0"/>
              <a:buChar char="•"/>
            </a:pPr>
            <a:r>
              <a:rPr lang="en-RO" dirty="0">
                <a:solidFill>
                  <a:schemeClr val="bg1"/>
                </a:solidFill>
                <a:latin typeface="Sathu" pitchFamily="2" charset="-34"/>
                <a:cs typeface="Sathu" pitchFamily="2" charset="-34"/>
              </a:rPr>
              <a:t>Class B: Store(Staff cashier, Animal[] animals)</a:t>
            </a:r>
          </a:p>
          <a:p>
            <a:r>
              <a:rPr lang="en-GB" dirty="0">
                <a:solidFill>
                  <a:srgbClr val="CF8E6D"/>
                </a:solidFill>
              </a:rPr>
              <a:t>public </a:t>
            </a:r>
            <a:r>
              <a:rPr lang="en-GB" dirty="0">
                <a:solidFill>
                  <a:srgbClr val="56A8F5"/>
                </a:solidFill>
              </a:rPr>
              <a:t>Store</a:t>
            </a:r>
            <a:r>
              <a:rPr lang="en-GB" dirty="0">
                <a:solidFill>
                  <a:srgbClr val="BCBEC4"/>
                </a:solidFill>
              </a:rPr>
              <a:t>(Staff cashier, Animal[] animals) {</a:t>
            </a:r>
            <a:br>
              <a:rPr lang="en-GB" dirty="0">
                <a:solidFill>
                  <a:srgbClr val="BCBEC4"/>
                </a:solidFill>
              </a:rPr>
            </a:br>
            <a:r>
              <a:rPr lang="en-GB" dirty="0">
                <a:solidFill>
                  <a:srgbClr val="BCBEC4"/>
                </a:solidFill>
              </a:rPr>
              <a:t>    </a:t>
            </a:r>
            <a:r>
              <a:rPr lang="en-GB" dirty="0" err="1">
                <a:solidFill>
                  <a:srgbClr val="CF8E6D"/>
                </a:solidFill>
              </a:rPr>
              <a:t>this</a:t>
            </a:r>
            <a:r>
              <a:rPr lang="en-GB" dirty="0" err="1">
                <a:solidFill>
                  <a:srgbClr val="BCBEC4"/>
                </a:solidFill>
              </a:rPr>
              <a:t>.</a:t>
            </a:r>
            <a:r>
              <a:rPr lang="en-GB" dirty="0" err="1">
                <a:solidFill>
                  <a:srgbClr val="C77DBB"/>
                </a:solidFill>
              </a:rPr>
              <a:t>cashier</a:t>
            </a:r>
            <a:r>
              <a:rPr lang="en-GB" dirty="0">
                <a:solidFill>
                  <a:srgbClr val="C77DBB"/>
                </a:solidFill>
              </a:rPr>
              <a:t> </a:t>
            </a:r>
            <a:r>
              <a:rPr lang="en-GB" dirty="0">
                <a:solidFill>
                  <a:srgbClr val="BCBEC4"/>
                </a:solidFill>
              </a:rPr>
              <a:t>= cashier;</a:t>
            </a:r>
            <a:br>
              <a:rPr lang="en-GB" dirty="0">
                <a:solidFill>
                  <a:srgbClr val="BCBEC4"/>
                </a:solidFill>
              </a:rPr>
            </a:br>
            <a:r>
              <a:rPr lang="en-GB" dirty="0">
                <a:solidFill>
                  <a:srgbClr val="BCBEC4"/>
                </a:solidFill>
              </a:rPr>
              <a:t>    </a:t>
            </a:r>
            <a:r>
              <a:rPr lang="en-GB" dirty="0" err="1">
                <a:solidFill>
                  <a:srgbClr val="CF8E6D"/>
                </a:solidFill>
              </a:rPr>
              <a:t>this</a:t>
            </a:r>
            <a:r>
              <a:rPr lang="en-GB" dirty="0" err="1">
                <a:solidFill>
                  <a:srgbClr val="BCBEC4"/>
                </a:solidFill>
              </a:rPr>
              <a:t>.</a:t>
            </a:r>
            <a:r>
              <a:rPr lang="en-GB" dirty="0" err="1">
                <a:solidFill>
                  <a:srgbClr val="C77DBB"/>
                </a:solidFill>
              </a:rPr>
              <a:t>animals</a:t>
            </a:r>
            <a:r>
              <a:rPr lang="en-GB" dirty="0">
                <a:solidFill>
                  <a:srgbClr val="C77DBB"/>
                </a:solidFill>
              </a:rPr>
              <a:t> </a:t>
            </a:r>
            <a:r>
              <a:rPr lang="en-GB" dirty="0">
                <a:solidFill>
                  <a:srgbClr val="BCBEC4"/>
                </a:solidFill>
              </a:rPr>
              <a:t>= animals;}</a:t>
            </a:r>
          </a:p>
        </p:txBody>
      </p:sp>
      <p:sp>
        <p:nvSpPr>
          <p:cNvPr id="10" name="TextBox 9">
            <a:extLst>
              <a:ext uri="{FF2B5EF4-FFF2-40B4-BE49-F238E27FC236}">
                <a16:creationId xmlns:a16="http://schemas.microsoft.com/office/drawing/2014/main" id="{1DD66FBD-FF31-75BA-0192-3CB31EAD2BB7}"/>
              </a:ext>
            </a:extLst>
          </p:cNvPr>
          <p:cNvSpPr txBox="1"/>
          <p:nvPr/>
        </p:nvSpPr>
        <p:spPr>
          <a:xfrm>
            <a:off x="1070517" y="5040560"/>
            <a:ext cx="5698996" cy="1477328"/>
          </a:xfrm>
          <a:prstGeom prst="rect">
            <a:avLst/>
          </a:prstGeom>
          <a:solidFill>
            <a:schemeClr val="tx2"/>
          </a:solidFill>
          <a:ln>
            <a:solidFill>
              <a:schemeClr val="tx2"/>
            </a:solidFill>
          </a:ln>
        </p:spPr>
        <p:txBody>
          <a:bodyPr wrap="none" rtlCol="0">
            <a:spAutoFit/>
          </a:bodyPr>
          <a:lstStyle/>
          <a:p>
            <a:pPr marL="285750" indent="-285750">
              <a:buFont typeface="Arial" panose="020B0604020202020204" pitchFamily="34" charset="0"/>
              <a:buChar char="•"/>
            </a:pPr>
            <a:r>
              <a:rPr lang="en-RO" dirty="0">
                <a:solidFill>
                  <a:schemeClr val="bg1"/>
                </a:solidFill>
                <a:latin typeface="Sathu" pitchFamily="2" charset="-34"/>
                <a:cs typeface="Sathu" pitchFamily="2" charset="-34"/>
              </a:rPr>
              <a:t>Class C: Animal(String breed, int age, int weight)</a:t>
            </a:r>
          </a:p>
          <a:p>
            <a:r>
              <a:rPr lang="en-GB" dirty="0">
                <a:solidFill>
                  <a:srgbClr val="CF8E6D"/>
                </a:solidFill>
                <a:effectLst/>
              </a:rPr>
              <a:t>public </a:t>
            </a:r>
            <a:r>
              <a:rPr lang="en-GB" dirty="0">
                <a:solidFill>
                  <a:srgbClr val="56A8F5"/>
                </a:solidFill>
                <a:effectLst/>
              </a:rPr>
              <a:t>Animal</a:t>
            </a:r>
            <a:r>
              <a:rPr lang="en-GB" dirty="0">
                <a:solidFill>
                  <a:srgbClr val="BCBEC4"/>
                </a:solidFill>
                <a:effectLst/>
              </a:rPr>
              <a:t>(String breed, </a:t>
            </a:r>
            <a:r>
              <a:rPr lang="en-GB" dirty="0">
                <a:solidFill>
                  <a:srgbClr val="CF8E6D"/>
                </a:solidFill>
                <a:effectLst/>
              </a:rPr>
              <a:t>int </a:t>
            </a:r>
            <a:r>
              <a:rPr lang="en-GB" dirty="0">
                <a:solidFill>
                  <a:srgbClr val="BCBEC4"/>
                </a:solidFill>
                <a:effectLst/>
              </a:rPr>
              <a:t>age, </a:t>
            </a:r>
            <a:r>
              <a:rPr lang="en-GB" dirty="0">
                <a:solidFill>
                  <a:srgbClr val="CF8E6D"/>
                </a:solidFill>
                <a:effectLst/>
              </a:rPr>
              <a:t>int </a:t>
            </a:r>
            <a:r>
              <a:rPr lang="en-GB" dirty="0">
                <a:solidFill>
                  <a:srgbClr val="BCBEC4"/>
                </a:solidFill>
                <a:effectLst/>
              </a:rPr>
              <a:t>weight) {</a:t>
            </a:r>
            <a:br>
              <a:rPr lang="en-GB" dirty="0">
                <a:solidFill>
                  <a:srgbClr val="BCBEC4"/>
                </a:solidFill>
                <a:effectLst/>
              </a:rPr>
            </a:br>
            <a:r>
              <a:rPr lang="en-GB" dirty="0">
                <a:solidFill>
                  <a:srgbClr val="BCBEC4"/>
                </a:solidFill>
                <a:effectLst/>
              </a:rPr>
              <a:t>    </a:t>
            </a:r>
            <a:r>
              <a:rPr lang="en-GB" dirty="0" err="1">
                <a:solidFill>
                  <a:srgbClr val="CF8E6D"/>
                </a:solidFill>
                <a:effectLst/>
              </a:rPr>
              <a:t>this</a:t>
            </a:r>
            <a:r>
              <a:rPr lang="en-GB" dirty="0" err="1">
                <a:solidFill>
                  <a:srgbClr val="BCBEC4"/>
                </a:solidFill>
                <a:effectLst/>
              </a:rPr>
              <a:t>.</a:t>
            </a:r>
            <a:r>
              <a:rPr lang="en-GB" i="1" dirty="0" err="1">
                <a:solidFill>
                  <a:srgbClr val="C77DBB"/>
                </a:solidFill>
                <a:effectLst/>
              </a:rPr>
              <a:t>breed</a:t>
            </a:r>
            <a:r>
              <a:rPr lang="en-GB" i="1" dirty="0">
                <a:solidFill>
                  <a:srgbClr val="C77DBB"/>
                </a:solidFill>
                <a:effectLst/>
              </a:rPr>
              <a:t> </a:t>
            </a:r>
            <a:r>
              <a:rPr lang="en-GB" dirty="0">
                <a:solidFill>
                  <a:srgbClr val="BCBEC4"/>
                </a:solidFill>
                <a:effectLst/>
              </a:rPr>
              <a:t>= breed;</a:t>
            </a:r>
            <a:br>
              <a:rPr lang="en-GB" dirty="0">
                <a:solidFill>
                  <a:srgbClr val="BCBEC4"/>
                </a:solidFill>
                <a:effectLst/>
              </a:rPr>
            </a:br>
            <a:r>
              <a:rPr lang="en-GB" dirty="0">
                <a:solidFill>
                  <a:srgbClr val="BCBEC4"/>
                </a:solidFill>
                <a:effectLst/>
              </a:rPr>
              <a:t>    </a:t>
            </a:r>
            <a:r>
              <a:rPr lang="en-GB" dirty="0" err="1">
                <a:solidFill>
                  <a:srgbClr val="CF8E6D"/>
                </a:solidFill>
                <a:effectLst/>
              </a:rPr>
              <a:t>this</a:t>
            </a:r>
            <a:r>
              <a:rPr lang="en-GB" dirty="0" err="1">
                <a:solidFill>
                  <a:srgbClr val="BCBEC4"/>
                </a:solidFill>
                <a:effectLst/>
              </a:rPr>
              <a:t>.</a:t>
            </a:r>
            <a:r>
              <a:rPr lang="en-GB" dirty="0" err="1">
                <a:solidFill>
                  <a:srgbClr val="C77DBB"/>
                </a:solidFill>
                <a:effectLst/>
              </a:rPr>
              <a:t>age</a:t>
            </a:r>
            <a:r>
              <a:rPr lang="en-GB" dirty="0">
                <a:solidFill>
                  <a:srgbClr val="C77DBB"/>
                </a:solidFill>
                <a:effectLst/>
              </a:rPr>
              <a:t> </a:t>
            </a:r>
            <a:r>
              <a:rPr lang="en-GB" dirty="0">
                <a:solidFill>
                  <a:srgbClr val="BCBEC4"/>
                </a:solidFill>
                <a:effectLst/>
              </a:rPr>
              <a:t>= age;</a:t>
            </a:r>
            <a:br>
              <a:rPr lang="en-GB" dirty="0">
                <a:solidFill>
                  <a:srgbClr val="BCBEC4"/>
                </a:solidFill>
                <a:effectLst/>
              </a:rPr>
            </a:br>
            <a:r>
              <a:rPr lang="en-GB" dirty="0">
                <a:solidFill>
                  <a:srgbClr val="BCBEC4"/>
                </a:solidFill>
                <a:effectLst/>
              </a:rPr>
              <a:t>    </a:t>
            </a:r>
            <a:r>
              <a:rPr lang="en-GB" dirty="0" err="1">
                <a:solidFill>
                  <a:srgbClr val="CF8E6D"/>
                </a:solidFill>
                <a:effectLst/>
              </a:rPr>
              <a:t>this</a:t>
            </a:r>
            <a:r>
              <a:rPr lang="en-GB" dirty="0" err="1">
                <a:solidFill>
                  <a:srgbClr val="BCBEC4"/>
                </a:solidFill>
                <a:effectLst/>
              </a:rPr>
              <a:t>.</a:t>
            </a:r>
            <a:r>
              <a:rPr lang="en-GB" dirty="0" err="1">
                <a:solidFill>
                  <a:srgbClr val="C77DBB"/>
                </a:solidFill>
                <a:effectLst/>
              </a:rPr>
              <a:t>weight</a:t>
            </a:r>
            <a:r>
              <a:rPr lang="en-GB" dirty="0">
                <a:solidFill>
                  <a:srgbClr val="C77DBB"/>
                </a:solidFill>
                <a:effectLst/>
              </a:rPr>
              <a:t> </a:t>
            </a:r>
            <a:r>
              <a:rPr lang="en-GB" dirty="0">
                <a:solidFill>
                  <a:srgbClr val="BCBEC4"/>
                </a:solidFill>
                <a:effectLst/>
              </a:rPr>
              <a:t>= weight;}</a:t>
            </a:r>
          </a:p>
        </p:txBody>
      </p:sp>
    </p:spTree>
    <p:extLst>
      <p:ext uri="{BB962C8B-B14F-4D97-AF65-F5344CB8AC3E}">
        <p14:creationId xmlns:p14="http://schemas.microsoft.com/office/powerpoint/2010/main" val="58483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4963F-8D38-505D-5D29-33DCAC80F69C}"/>
              </a:ext>
            </a:extLst>
          </p:cNvPr>
          <p:cNvSpPr>
            <a:spLocks noGrp="1"/>
          </p:cNvSpPr>
          <p:nvPr>
            <p:ph type="title"/>
          </p:nvPr>
        </p:nvSpPr>
        <p:spPr>
          <a:xfrm>
            <a:off x="1146748" y="685800"/>
            <a:ext cx="9601200" cy="423472"/>
          </a:xfrm>
        </p:spPr>
        <p:txBody>
          <a:bodyPr>
            <a:normAutofit/>
          </a:bodyPr>
          <a:lstStyle/>
          <a:p>
            <a:r>
              <a:rPr lang="en-GB" sz="1800" dirty="0">
                <a:latin typeface="Sathu" pitchFamily="2" charset="-34"/>
                <a:cs typeface="Sathu" pitchFamily="2" charset="-34"/>
              </a:rPr>
              <a:t>3. Write 2 functions that do representative work for your use case</a:t>
            </a:r>
            <a:endParaRPr lang="en-RO" sz="1800" dirty="0">
              <a:latin typeface="Sathu" pitchFamily="2" charset="-34"/>
              <a:cs typeface="Sathu" pitchFamily="2" charset="-34"/>
            </a:endParaRPr>
          </a:p>
        </p:txBody>
      </p:sp>
      <p:sp>
        <p:nvSpPr>
          <p:cNvPr id="3" name="TextBox 2">
            <a:extLst>
              <a:ext uri="{FF2B5EF4-FFF2-40B4-BE49-F238E27FC236}">
                <a16:creationId xmlns:a16="http://schemas.microsoft.com/office/drawing/2014/main" id="{9FC2D9AF-795E-D3F7-B102-21BD17A713EC}"/>
              </a:ext>
            </a:extLst>
          </p:cNvPr>
          <p:cNvSpPr txBox="1"/>
          <p:nvPr/>
        </p:nvSpPr>
        <p:spPr>
          <a:xfrm>
            <a:off x="1371600" y="1753850"/>
            <a:ext cx="4003468" cy="2862322"/>
          </a:xfrm>
          <a:prstGeom prst="rect">
            <a:avLst/>
          </a:prstGeom>
          <a:solidFill>
            <a:schemeClr val="tx2"/>
          </a:solidFill>
          <a:ln>
            <a:solidFill>
              <a:schemeClr val="tx2"/>
            </a:solidFill>
          </a:ln>
        </p:spPr>
        <p:txBody>
          <a:bodyPr wrap="none" rtlCol="0">
            <a:spAutoFit/>
          </a:bodyPr>
          <a:lstStyle/>
          <a:p>
            <a:r>
              <a:rPr lang="en-GB" dirty="0">
                <a:solidFill>
                  <a:schemeClr val="bg1"/>
                </a:solidFill>
                <a:latin typeface="Sathu" pitchFamily="2" charset="-34"/>
                <a:cs typeface="Sathu" pitchFamily="2" charset="-34"/>
              </a:rPr>
              <a:t>In class Animal:</a:t>
            </a:r>
            <a:endParaRPr lang="en-GB" dirty="0">
              <a:solidFill>
                <a:schemeClr val="bg1"/>
              </a:solidFill>
              <a:effectLst/>
              <a:latin typeface="Sathu" pitchFamily="2" charset="-34"/>
              <a:cs typeface="Sathu" pitchFamily="2" charset="-34"/>
            </a:endParaRPr>
          </a:p>
          <a:p>
            <a:endParaRPr lang="en-GB" dirty="0">
              <a:solidFill>
                <a:srgbClr val="CF8E6D"/>
              </a:solidFill>
            </a:endParaRPr>
          </a:p>
          <a:p>
            <a:r>
              <a:rPr lang="en-GB" dirty="0">
                <a:solidFill>
                  <a:srgbClr val="CF8E6D"/>
                </a:solidFill>
                <a:effectLst/>
              </a:rPr>
              <a:t>static int </a:t>
            </a:r>
            <a:r>
              <a:rPr lang="en-GB" dirty="0" err="1">
                <a:solidFill>
                  <a:srgbClr val="56A8F5"/>
                </a:solidFill>
                <a:effectLst/>
              </a:rPr>
              <a:t>totalWeight</a:t>
            </a:r>
            <a:r>
              <a:rPr lang="en-GB" dirty="0">
                <a:solidFill>
                  <a:srgbClr val="BCBEC4"/>
                </a:solidFill>
                <a:effectLst/>
              </a:rPr>
              <a:t>(Animal[] animals){</a:t>
            </a:r>
            <a:br>
              <a:rPr lang="en-GB" dirty="0">
                <a:solidFill>
                  <a:srgbClr val="BCBEC4"/>
                </a:solidFill>
                <a:effectLst/>
              </a:rPr>
            </a:br>
            <a:r>
              <a:rPr lang="en-GB" dirty="0">
                <a:solidFill>
                  <a:srgbClr val="BCBEC4"/>
                </a:solidFill>
                <a:effectLst/>
              </a:rPr>
              <a:t>    </a:t>
            </a:r>
            <a:r>
              <a:rPr lang="en-GB" dirty="0">
                <a:solidFill>
                  <a:srgbClr val="CF8E6D"/>
                </a:solidFill>
                <a:effectLst/>
              </a:rPr>
              <a:t>int </a:t>
            </a:r>
            <a:r>
              <a:rPr lang="en-GB" dirty="0">
                <a:solidFill>
                  <a:srgbClr val="BCBEC4"/>
                </a:solidFill>
                <a:effectLst/>
              </a:rPr>
              <a:t>total = </a:t>
            </a:r>
            <a:r>
              <a:rPr lang="en-GB" dirty="0">
                <a:solidFill>
                  <a:srgbClr val="2AACB8"/>
                </a:solidFill>
                <a:effectLst/>
              </a:rPr>
              <a:t>0</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F8E6D"/>
                </a:solidFill>
                <a:effectLst/>
              </a:rPr>
              <a:t>for</a:t>
            </a:r>
            <a:r>
              <a:rPr lang="en-GB" dirty="0">
                <a:solidFill>
                  <a:srgbClr val="BCBEC4"/>
                </a:solidFill>
                <a:effectLst/>
              </a:rPr>
              <a:t>(Animal a : animals){</a:t>
            </a:r>
            <a:br>
              <a:rPr lang="en-GB" dirty="0">
                <a:solidFill>
                  <a:srgbClr val="BCBEC4"/>
                </a:solidFill>
                <a:effectLst/>
              </a:rPr>
            </a:br>
            <a:r>
              <a:rPr lang="en-GB" dirty="0">
                <a:solidFill>
                  <a:srgbClr val="BCBEC4"/>
                </a:solidFill>
                <a:effectLst/>
              </a:rPr>
              <a:t>        total += </a:t>
            </a:r>
            <a:r>
              <a:rPr lang="en-GB" dirty="0" err="1">
                <a:solidFill>
                  <a:srgbClr val="BCBEC4"/>
                </a:solidFill>
                <a:effectLst/>
              </a:rPr>
              <a:t>a.</a:t>
            </a:r>
            <a:r>
              <a:rPr lang="en-GB" dirty="0" err="1">
                <a:solidFill>
                  <a:srgbClr val="C77DBB"/>
                </a:solidFill>
                <a:effectLst/>
              </a:rPr>
              <a:t>weight</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F8E6D"/>
                </a:solidFill>
                <a:effectLst/>
              </a:rPr>
              <a:t>return </a:t>
            </a:r>
            <a:r>
              <a:rPr lang="en-GB" dirty="0">
                <a:solidFill>
                  <a:srgbClr val="BCBEC4"/>
                </a:solidFill>
                <a:effectLst/>
              </a:rPr>
              <a:t>total;</a:t>
            </a:r>
            <a:br>
              <a:rPr lang="en-GB" dirty="0">
                <a:solidFill>
                  <a:srgbClr val="BCBEC4"/>
                </a:solidFill>
                <a:effectLst/>
              </a:rPr>
            </a:br>
            <a:r>
              <a:rPr lang="en-GB" dirty="0">
                <a:solidFill>
                  <a:srgbClr val="BCBEC4"/>
                </a:solidFill>
                <a:effectLst/>
              </a:rPr>
              <a:t>}</a:t>
            </a:r>
          </a:p>
          <a:p>
            <a:endParaRPr lang="en-RO" dirty="0"/>
          </a:p>
        </p:txBody>
      </p:sp>
      <p:sp>
        <p:nvSpPr>
          <p:cNvPr id="4" name="TextBox 3">
            <a:extLst>
              <a:ext uri="{FF2B5EF4-FFF2-40B4-BE49-F238E27FC236}">
                <a16:creationId xmlns:a16="http://schemas.microsoft.com/office/drawing/2014/main" id="{5DBACDB9-147E-CAAE-0E37-4008871FD535}"/>
              </a:ext>
            </a:extLst>
          </p:cNvPr>
          <p:cNvSpPr txBox="1"/>
          <p:nvPr/>
        </p:nvSpPr>
        <p:spPr>
          <a:xfrm>
            <a:off x="7150309" y="3309878"/>
            <a:ext cx="4280339" cy="2862322"/>
          </a:xfrm>
          <a:prstGeom prst="rect">
            <a:avLst/>
          </a:prstGeom>
          <a:solidFill>
            <a:schemeClr val="tx2"/>
          </a:solidFill>
          <a:ln>
            <a:solidFill>
              <a:schemeClr val="tx2"/>
            </a:solidFill>
          </a:ln>
        </p:spPr>
        <p:txBody>
          <a:bodyPr wrap="none" rtlCol="0">
            <a:spAutoFit/>
          </a:bodyPr>
          <a:lstStyle/>
          <a:p>
            <a:r>
              <a:rPr lang="en-GB" dirty="0">
                <a:solidFill>
                  <a:schemeClr val="bg1"/>
                </a:solidFill>
                <a:effectLst/>
                <a:latin typeface="Sathu" pitchFamily="2" charset="-34"/>
                <a:cs typeface="Sathu" pitchFamily="2" charset="-34"/>
              </a:rPr>
              <a:t>In class Store:</a:t>
            </a:r>
          </a:p>
          <a:p>
            <a:endParaRPr lang="en-GB" dirty="0">
              <a:solidFill>
                <a:schemeClr val="tx2"/>
              </a:solidFill>
              <a:effectLst/>
              <a:latin typeface="Sathu" pitchFamily="2" charset="-34"/>
              <a:cs typeface="Sathu" pitchFamily="2" charset="-34"/>
            </a:endParaRPr>
          </a:p>
          <a:p>
            <a:r>
              <a:rPr lang="en-GB" dirty="0">
                <a:solidFill>
                  <a:srgbClr val="CF8E6D"/>
                </a:solidFill>
                <a:effectLst/>
              </a:rPr>
              <a:t>public int </a:t>
            </a:r>
            <a:r>
              <a:rPr lang="en-GB" dirty="0" err="1">
                <a:solidFill>
                  <a:srgbClr val="56A8F5"/>
                </a:solidFill>
                <a:effectLst/>
              </a:rPr>
              <a:t>countAnimals</a:t>
            </a:r>
            <a:r>
              <a:rPr lang="en-GB" dirty="0">
                <a:solidFill>
                  <a:srgbClr val="BCBEC4"/>
                </a:solidFill>
                <a:effectLst/>
              </a:rPr>
              <a:t>(Animal[] animals){</a:t>
            </a:r>
            <a:br>
              <a:rPr lang="en-GB" dirty="0">
                <a:solidFill>
                  <a:srgbClr val="BCBEC4"/>
                </a:solidFill>
                <a:effectLst/>
              </a:rPr>
            </a:br>
            <a:r>
              <a:rPr lang="en-GB" dirty="0">
                <a:solidFill>
                  <a:srgbClr val="BCBEC4"/>
                </a:solidFill>
                <a:effectLst/>
              </a:rPr>
              <a:t>    </a:t>
            </a:r>
            <a:r>
              <a:rPr lang="en-GB" dirty="0">
                <a:solidFill>
                  <a:srgbClr val="CF8E6D"/>
                </a:solidFill>
                <a:effectLst/>
              </a:rPr>
              <a:t>int </a:t>
            </a:r>
            <a:r>
              <a:rPr lang="en-GB" dirty="0">
                <a:solidFill>
                  <a:srgbClr val="BCBEC4"/>
                </a:solidFill>
                <a:effectLst/>
              </a:rPr>
              <a:t>total=</a:t>
            </a:r>
            <a:r>
              <a:rPr lang="en-GB" dirty="0">
                <a:solidFill>
                  <a:srgbClr val="2AACB8"/>
                </a:solidFill>
                <a:effectLst/>
              </a:rPr>
              <a:t>0</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F8E6D"/>
                </a:solidFill>
                <a:effectLst/>
              </a:rPr>
              <a:t>for</a:t>
            </a:r>
            <a:r>
              <a:rPr lang="en-GB" dirty="0">
                <a:solidFill>
                  <a:srgbClr val="BCBEC4"/>
                </a:solidFill>
                <a:effectLst/>
              </a:rPr>
              <a:t>(Animal a : animals){</a:t>
            </a:r>
            <a:br>
              <a:rPr lang="en-GB" dirty="0">
                <a:solidFill>
                  <a:srgbClr val="BCBEC4"/>
                </a:solidFill>
                <a:effectLst/>
              </a:rPr>
            </a:br>
            <a:r>
              <a:rPr lang="en-GB" dirty="0">
                <a:solidFill>
                  <a:srgbClr val="BCBEC4"/>
                </a:solidFill>
                <a:effectLst/>
              </a:rPr>
              <a:t>        total += </a:t>
            </a:r>
            <a:r>
              <a:rPr lang="en-GB" dirty="0">
                <a:solidFill>
                  <a:srgbClr val="2AACB8"/>
                </a:solidFill>
                <a:effectLst/>
              </a:rPr>
              <a:t>1</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F8E6D"/>
                </a:solidFill>
                <a:effectLst/>
              </a:rPr>
              <a:t>return </a:t>
            </a:r>
            <a:r>
              <a:rPr lang="en-GB" dirty="0">
                <a:solidFill>
                  <a:srgbClr val="BCBEC4"/>
                </a:solidFill>
                <a:effectLst/>
              </a:rPr>
              <a:t>total;</a:t>
            </a:r>
            <a:br>
              <a:rPr lang="en-GB" dirty="0">
                <a:solidFill>
                  <a:srgbClr val="BCBEC4"/>
                </a:solidFill>
                <a:effectLst/>
              </a:rPr>
            </a:br>
            <a:r>
              <a:rPr lang="en-GB" dirty="0">
                <a:solidFill>
                  <a:srgbClr val="BCBEC4"/>
                </a:solidFill>
                <a:effectLst/>
              </a:rPr>
              <a:t>}</a:t>
            </a:r>
          </a:p>
          <a:p>
            <a:endParaRPr lang="en-RO" dirty="0"/>
          </a:p>
        </p:txBody>
      </p:sp>
    </p:spTree>
    <p:extLst>
      <p:ext uri="{BB962C8B-B14F-4D97-AF65-F5344CB8AC3E}">
        <p14:creationId xmlns:p14="http://schemas.microsoft.com/office/powerpoint/2010/main" val="769328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45713-9B19-5EB5-6E84-5C5DB8F5E863}"/>
              </a:ext>
            </a:extLst>
          </p:cNvPr>
          <p:cNvSpPr>
            <a:spLocks noGrp="1"/>
          </p:cNvSpPr>
          <p:nvPr>
            <p:ph type="title"/>
          </p:nvPr>
        </p:nvSpPr>
        <p:spPr>
          <a:xfrm>
            <a:off x="1010587" y="349801"/>
            <a:ext cx="10170826" cy="363511"/>
          </a:xfrm>
        </p:spPr>
        <p:txBody>
          <a:bodyPr>
            <a:noAutofit/>
          </a:bodyPr>
          <a:lstStyle/>
          <a:p>
            <a:r>
              <a:rPr lang="en-RO" sz="1800" dirty="0">
                <a:latin typeface="Sathu" pitchFamily="2" charset="-34"/>
                <a:cs typeface="Sathu" pitchFamily="2" charset="-34"/>
              </a:rPr>
              <a:t>4. </a:t>
            </a:r>
            <a:r>
              <a:rPr lang="en-GB" sz="1800" dirty="0">
                <a:latin typeface="Sathu" pitchFamily="2" charset="-34"/>
                <a:cs typeface="Sathu" pitchFamily="2" charset="-34"/>
              </a:rPr>
              <a:t>Use program arguments to choose which function to call when the program is executed</a:t>
            </a:r>
            <a:endParaRPr lang="en-RO" sz="1800" dirty="0">
              <a:latin typeface="Sathu" pitchFamily="2" charset="-34"/>
              <a:cs typeface="Sathu" pitchFamily="2" charset="-34"/>
            </a:endParaRPr>
          </a:p>
        </p:txBody>
      </p:sp>
      <p:sp>
        <p:nvSpPr>
          <p:cNvPr id="3" name="TextBox 2">
            <a:extLst>
              <a:ext uri="{FF2B5EF4-FFF2-40B4-BE49-F238E27FC236}">
                <a16:creationId xmlns:a16="http://schemas.microsoft.com/office/drawing/2014/main" id="{F9D95C4B-5540-9280-EC20-3A2CE0EE54EE}"/>
              </a:ext>
            </a:extLst>
          </p:cNvPr>
          <p:cNvSpPr txBox="1"/>
          <p:nvPr/>
        </p:nvSpPr>
        <p:spPr>
          <a:xfrm>
            <a:off x="838352" y="904351"/>
            <a:ext cx="5889626" cy="2062103"/>
          </a:xfrm>
          <a:prstGeom prst="rect">
            <a:avLst/>
          </a:prstGeom>
          <a:solidFill>
            <a:schemeClr val="tx1"/>
          </a:solidFill>
          <a:ln>
            <a:solidFill>
              <a:schemeClr val="tx2"/>
            </a:solidFill>
          </a:ln>
        </p:spPr>
        <p:txBody>
          <a:bodyPr wrap="none" rtlCol="0">
            <a:spAutoFit/>
          </a:bodyPr>
          <a:lstStyle/>
          <a:p>
            <a:r>
              <a:rPr lang="en-GB" sz="1600" dirty="0">
                <a:solidFill>
                  <a:srgbClr val="CF8E6D"/>
                </a:solidFill>
                <a:effectLst/>
              </a:rPr>
              <a:t>public class </a:t>
            </a:r>
            <a:r>
              <a:rPr lang="en-GB" sz="1600" dirty="0">
                <a:solidFill>
                  <a:srgbClr val="BCBEC4"/>
                </a:solidFill>
                <a:effectLst/>
              </a:rPr>
              <a:t>Main {</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public static void </a:t>
            </a:r>
            <a:r>
              <a:rPr lang="en-GB" sz="1600" dirty="0">
                <a:solidFill>
                  <a:srgbClr val="56A8F5"/>
                </a:solidFill>
                <a:effectLst/>
              </a:rPr>
              <a:t>main</a:t>
            </a:r>
            <a:r>
              <a:rPr lang="en-GB" sz="1600" dirty="0">
                <a:solidFill>
                  <a:srgbClr val="BCBEC4"/>
                </a:solidFill>
                <a:effectLst/>
              </a:rPr>
              <a:t>(String[] </a:t>
            </a:r>
            <a:r>
              <a:rPr lang="en-GB" sz="1600" dirty="0" err="1">
                <a:solidFill>
                  <a:srgbClr val="BCBEC4"/>
                </a:solidFill>
                <a:effectLst/>
              </a:rPr>
              <a:t>args</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Output </a:t>
            </a:r>
            <a:r>
              <a:rPr lang="en-GB" sz="1600" dirty="0" err="1">
                <a:solidFill>
                  <a:srgbClr val="BCBEC4"/>
                </a:solidFill>
                <a:effectLst/>
              </a:rPr>
              <a:t>outputDevice</a:t>
            </a:r>
            <a:r>
              <a:rPr lang="en-GB" sz="1600" dirty="0">
                <a:solidFill>
                  <a:srgbClr val="BCBEC4"/>
                </a:solidFill>
                <a:effectLst/>
              </a:rPr>
              <a:t> = </a:t>
            </a:r>
            <a:r>
              <a:rPr lang="en-GB" sz="1600" dirty="0">
                <a:solidFill>
                  <a:srgbClr val="CF8E6D"/>
                </a:solidFill>
                <a:effectLst/>
              </a:rPr>
              <a:t>new </a:t>
            </a:r>
            <a:r>
              <a:rPr lang="en-GB" sz="1600" dirty="0">
                <a:solidFill>
                  <a:srgbClr val="BCBEC4"/>
                </a:solidFill>
                <a:effectLst/>
              </a:rPr>
              <a:t>Output();</a:t>
            </a:r>
            <a:br>
              <a:rPr lang="en-GB" sz="1600" dirty="0">
                <a:solidFill>
                  <a:srgbClr val="BCBEC4"/>
                </a:solidFill>
                <a:effectLst/>
              </a:rPr>
            </a:br>
            <a:r>
              <a:rPr lang="en-GB" sz="1600" dirty="0">
                <a:solidFill>
                  <a:srgbClr val="BCBEC4"/>
                </a:solidFill>
                <a:effectLst/>
              </a:rPr>
              <a:t>        Input </a:t>
            </a:r>
            <a:r>
              <a:rPr lang="en-GB" sz="1600" dirty="0" err="1">
                <a:solidFill>
                  <a:srgbClr val="BCBEC4"/>
                </a:solidFill>
                <a:effectLst/>
              </a:rPr>
              <a:t>inputDevice</a:t>
            </a:r>
            <a:r>
              <a:rPr lang="en-GB" sz="1600" dirty="0">
                <a:solidFill>
                  <a:srgbClr val="BCBEC4"/>
                </a:solidFill>
                <a:effectLst/>
              </a:rPr>
              <a:t> = </a:t>
            </a:r>
            <a:r>
              <a:rPr lang="en-GB" sz="1600" dirty="0">
                <a:solidFill>
                  <a:srgbClr val="CF8E6D"/>
                </a:solidFill>
                <a:effectLst/>
              </a:rPr>
              <a:t>new </a:t>
            </a:r>
            <a:r>
              <a:rPr lang="en-GB" sz="1600" dirty="0">
                <a:solidFill>
                  <a:srgbClr val="BCBEC4"/>
                </a:solidFill>
                <a:effectLst/>
              </a:rPr>
              <a:t>Input();</a:t>
            </a:r>
            <a:br>
              <a:rPr lang="en-GB" sz="1600" dirty="0">
                <a:solidFill>
                  <a:srgbClr val="BCBEC4"/>
                </a:solidFill>
                <a:effectLst/>
              </a:rPr>
            </a:br>
            <a:r>
              <a:rPr lang="en-GB" sz="1600" dirty="0">
                <a:solidFill>
                  <a:srgbClr val="BCBEC4"/>
                </a:solidFill>
                <a:effectLst/>
              </a:rPr>
              <a:t>        Application app = </a:t>
            </a:r>
            <a:r>
              <a:rPr lang="en-GB" sz="1600" dirty="0">
                <a:solidFill>
                  <a:srgbClr val="CF8E6D"/>
                </a:solidFill>
                <a:effectLst/>
              </a:rPr>
              <a:t>new </a:t>
            </a:r>
            <a:r>
              <a:rPr lang="en-GB" sz="1600" dirty="0">
                <a:solidFill>
                  <a:srgbClr val="BCBEC4"/>
                </a:solidFill>
                <a:effectLst/>
              </a:rPr>
              <a:t>Application(</a:t>
            </a:r>
            <a:r>
              <a:rPr lang="en-GB" sz="1600" dirty="0" err="1">
                <a:solidFill>
                  <a:srgbClr val="BCBEC4"/>
                </a:solidFill>
                <a:effectLst/>
              </a:rPr>
              <a:t>inputDevice,outputDevice</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app.run</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a:t>
            </a:r>
          </a:p>
        </p:txBody>
      </p:sp>
      <p:sp>
        <p:nvSpPr>
          <p:cNvPr id="4" name="TextBox 3">
            <a:extLst>
              <a:ext uri="{FF2B5EF4-FFF2-40B4-BE49-F238E27FC236}">
                <a16:creationId xmlns:a16="http://schemas.microsoft.com/office/drawing/2014/main" id="{8755D8A8-64E2-F609-293F-534EE70EAFE1}"/>
              </a:ext>
            </a:extLst>
          </p:cNvPr>
          <p:cNvSpPr txBox="1"/>
          <p:nvPr/>
        </p:nvSpPr>
        <p:spPr>
          <a:xfrm>
            <a:off x="5858160" y="2437208"/>
            <a:ext cx="6193106" cy="4278094"/>
          </a:xfrm>
          <a:prstGeom prst="rect">
            <a:avLst/>
          </a:prstGeom>
          <a:solidFill>
            <a:schemeClr val="tx1"/>
          </a:solidFill>
        </p:spPr>
        <p:txBody>
          <a:bodyPr wrap="none" rtlCol="0">
            <a:spAutoFit/>
          </a:bodyPr>
          <a:lstStyle/>
          <a:p>
            <a:r>
              <a:rPr lang="en-GB" sz="1600" dirty="0">
                <a:solidFill>
                  <a:srgbClr val="CF8E6D"/>
                </a:solidFill>
                <a:effectLst/>
              </a:rPr>
              <a:t>public void </a:t>
            </a:r>
            <a:r>
              <a:rPr lang="en-GB" sz="1600" dirty="0">
                <a:solidFill>
                  <a:srgbClr val="56A8F5"/>
                </a:solidFill>
                <a:effectLst/>
              </a:rPr>
              <a:t>run</a:t>
            </a: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    Scanner console = </a:t>
            </a:r>
            <a:r>
              <a:rPr lang="en-GB" sz="1600" dirty="0">
                <a:solidFill>
                  <a:srgbClr val="CF8E6D"/>
                </a:solidFill>
                <a:effectLst/>
              </a:rPr>
              <a:t>new </a:t>
            </a:r>
            <a:r>
              <a:rPr lang="en-GB" sz="1600" dirty="0">
                <a:solidFill>
                  <a:srgbClr val="BCBEC4"/>
                </a:solidFill>
                <a:effectLst/>
              </a:rPr>
              <a:t>Scanner(</a:t>
            </a:r>
            <a:r>
              <a:rPr lang="en-GB" sz="1600" dirty="0" err="1">
                <a:solidFill>
                  <a:srgbClr val="BCBEC4"/>
                </a:solidFill>
                <a:effectLst/>
              </a:rPr>
              <a:t>System.</a:t>
            </a:r>
            <a:r>
              <a:rPr lang="en-GB" sz="1600" i="1" dirty="0" err="1">
                <a:solidFill>
                  <a:srgbClr val="C77DBB"/>
                </a:solidFill>
                <a:effectLst/>
              </a:rPr>
              <a:t>in</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C77DBB"/>
                </a:solidFill>
                <a:effectLst/>
              </a:rPr>
              <a:t>output</a:t>
            </a:r>
            <a:r>
              <a:rPr lang="en-GB" sz="1600" dirty="0" err="1">
                <a:solidFill>
                  <a:srgbClr val="BCBEC4"/>
                </a:solidFill>
                <a:effectLst/>
              </a:rPr>
              <a:t>.printMessageNl</a:t>
            </a:r>
            <a:r>
              <a:rPr lang="en-GB" sz="1600" dirty="0">
                <a:solidFill>
                  <a:srgbClr val="BCBEC4"/>
                </a:solidFill>
                <a:effectLst/>
              </a:rPr>
              <a:t>(</a:t>
            </a:r>
            <a:r>
              <a:rPr lang="en-GB" sz="1600" dirty="0">
                <a:solidFill>
                  <a:srgbClr val="6AAB73"/>
                </a:solidFill>
                <a:effectLst/>
              </a:rPr>
              <a:t>"</a:t>
            </a:r>
            <a:r>
              <a:rPr lang="en-GB" sz="1600" dirty="0">
                <a:solidFill>
                  <a:srgbClr val="CF8E6D"/>
                </a:solidFill>
                <a:effectLst/>
              </a:rPr>
              <a:t>\n</a:t>
            </a:r>
            <a:r>
              <a:rPr lang="en-GB" sz="1600" dirty="0">
                <a:solidFill>
                  <a:srgbClr val="6AAB73"/>
                </a:solidFill>
                <a:effectLst/>
              </a:rPr>
              <a:t>             </a:t>
            </a:r>
            <a:r>
              <a:rPr lang="en-GB" sz="1600" dirty="0" err="1">
                <a:solidFill>
                  <a:srgbClr val="6AAB73"/>
                </a:solidFill>
                <a:effectLst/>
              </a:rPr>
              <a:t>PetShop</a:t>
            </a:r>
            <a:r>
              <a:rPr lang="en-GB" sz="1600" dirty="0">
                <a:solidFill>
                  <a:srgbClr val="6AAB73"/>
                </a:solidFill>
                <a:effectLst/>
              </a:rPr>
              <a:t> Management System:"</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C77DBB"/>
                </a:solidFill>
                <a:effectLst/>
              </a:rPr>
              <a:t>output</a:t>
            </a:r>
            <a:r>
              <a:rPr lang="en-GB" sz="1600" dirty="0" err="1">
                <a:solidFill>
                  <a:srgbClr val="BCBEC4"/>
                </a:solidFill>
                <a:effectLst/>
              </a:rPr>
              <a:t>.printMessageNl</a:t>
            </a:r>
            <a:r>
              <a:rPr lang="en-GB" sz="1600" dirty="0">
                <a:solidFill>
                  <a:srgbClr val="BCBEC4"/>
                </a:solidFill>
                <a:effectLst/>
              </a:rPr>
              <a:t>(</a:t>
            </a:r>
            <a:r>
              <a:rPr lang="en-GB" sz="1600" dirty="0">
                <a:solidFill>
                  <a:srgbClr val="6AAB73"/>
                </a:solidFill>
                <a:effectLst/>
              </a:rPr>
              <a:t>"1. Start a new inventory"</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C77DBB"/>
                </a:solidFill>
                <a:effectLst/>
              </a:rPr>
              <a:t>output</a:t>
            </a:r>
            <a:r>
              <a:rPr lang="en-GB" sz="1600" dirty="0" err="1">
                <a:solidFill>
                  <a:srgbClr val="BCBEC4"/>
                </a:solidFill>
                <a:effectLst/>
              </a:rPr>
              <a:t>.printMessageNl</a:t>
            </a:r>
            <a:r>
              <a:rPr lang="en-GB" sz="1600" dirty="0">
                <a:solidFill>
                  <a:srgbClr val="BCBEC4"/>
                </a:solidFill>
                <a:effectLst/>
              </a:rPr>
              <a:t>(</a:t>
            </a:r>
            <a:r>
              <a:rPr lang="en-GB" sz="1600" dirty="0">
                <a:solidFill>
                  <a:srgbClr val="6AAB73"/>
                </a:solidFill>
                <a:effectLst/>
              </a:rPr>
              <a:t>"2. Continue with old inventory"</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int </a:t>
            </a:r>
            <a:r>
              <a:rPr lang="en-GB" sz="1600" dirty="0">
                <a:solidFill>
                  <a:srgbClr val="BCBEC4"/>
                </a:solidFill>
                <a:effectLst/>
              </a:rPr>
              <a:t>input = </a:t>
            </a:r>
            <a:r>
              <a:rPr lang="en-GB" sz="1600" dirty="0" err="1">
                <a:solidFill>
                  <a:srgbClr val="BCBEC4"/>
                </a:solidFill>
                <a:effectLst/>
              </a:rPr>
              <a:t>console.nextInt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switch </a:t>
            </a:r>
            <a:r>
              <a:rPr lang="en-GB" sz="1600" dirty="0">
                <a:solidFill>
                  <a:srgbClr val="BCBEC4"/>
                </a:solidFill>
                <a:effectLst/>
              </a:rPr>
              <a:t>(input){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case </a:t>
            </a:r>
            <a:r>
              <a:rPr lang="en-GB" sz="1600" dirty="0">
                <a:solidFill>
                  <a:srgbClr val="2AACB8"/>
                </a:solidFill>
                <a:effectLst/>
              </a:rPr>
              <a:t>1</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newS</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break</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case </a:t>
            </a:r>
            <a:r>
              <a:rPr lang="en-GB" sz="1600" dirty="0">
                <a:solidFill>
                  <a:srgbClr val="2AACB8"/>
                </a:solidFill>
                <a:effectLst/>
              </a:rPr>
              <a:t>2</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oldS</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break</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a:solidFill>
                  <a:srgbClr val="CF8E6D"/>
                </a:solidFill>
                <a:effectLst/>
              </a:rPr>
              <a:t>default</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r>
              <a:rPr lang="en-GB" sz="1600" dirty="0" err="1">
                <a:solidFill>
                  <a:srgbClr val="BCBEC4"/>
                </a:solidFill>
                <a:effectLst/>
              </a:rPr>
              <a:t>System.</a:t>
            </a:r>
            <a:r>
              <a:rPr lang="en-GB" sz="1600" i="1" dirty="0" err="1">
                <a:solidFill>
                  <a:srgbClr val="BCBEC4"/>
                </a:solidFill>
                <a:effectLst/>
              </a:rPr>
              <a:t>exit</a:t>
            </a:r>
            <a:r>
              <a:rPr lang="en-GB" sz="1600" dirty="0">
                <a:solidFill>
                  <a:srgbClr val="BCBEC4"/>
                </a:solidFill>
                <a:effectLst/>
              </a:rPr>
              <a:t>(</a:t>
            </a:r>
            <a:r>
              <a:rPr lang="en-GB" sz="1600" dirty="0">
                <a:solidFill>
                  <a:srgbClr val="2AACB8"/>
                </a:solidFill>
                <a:effectLst/>
              </a:rPr>
              <a:t>1</a:t>
            </a:r>
            <a:r>
              <a:rPr lang="en-GB" sz="1600" dirty="0">
                <a:solidFill>
                  <a:srgbClr val="BCBEC4"/>
                </a:solidFill>
                <a:effectLst/>
              </a:rPr>
              <a:t>);</a:t>
            </a:r>
            <a:br>
              <a:rPr lang="en-GB" sz="1600" dirty="0">
                <a:solidFill>
                  <a:srgbClr val="BCBEC4"/>
                </a:solidFill>
                <a:effectLst/>
              </a:rPr>
            </a:br>
            <a:r>
              <a:rPr lang="en-GB" sz="1600" dirty="0">
                <a:solidFill>
                  <a:srgbClr val="BCBEC4"/>
                </a:solidFill>
                <a:effectLst/>
              </a:rPr>
              <a:t>    }</a:t>
            </a:r>
            <a:br>
              <a:rPr lang="en-GB" sz="1600" dirty="0">
                <a:solidFill>
                  <a:srgbClr val="BCBEC4"/>
                </a:solidFill>
                <a:effectLst/>
              </a:rPr>
            </a:br>
            <a:r>
              <a:rPr lang="en-GB" sz="1600" dirty="0">
                <a:solidFill>
                  <a:srgbClr val="BCBEC4"/>
                </a:solidFill>
                <a:effectLst/>
              </a:rPr>
              <a:t>}</a:t>
            </a:r>
          </a:p>
        </p:txBody>
      </p:sp>
    </p:spTree>
    <p:extLst>
      <p:ext uri="{BB962C8B-B14F-4D97-AF65-F5344CB8AC3E}">
        <p14:creationId xmlns:p14="http://schemas.microsoft.com/office/powerpoint/2010/main" val="132915334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8123</TotalTime>
  <Words>5494</Words>
  <Application>Microsoft Macintosh PowerPoint</Application>
  <PresentationFormat>Widescreen</PresentationFormat>
  <Paragraphs>149</Paragraphs>
  <Slides>31</Slides>
  <Notes>1</Notes>
  <HiddenSlides>12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Baskerville</vt:lpstr>
      <vt:lpstr>Baskerville Old Face</vt:lpstr>
      <vt:lpstr>Calibri</vt:lpstr>
      <vt:lpstr>Franklin Gothic Book</vt:lpstr>
      <vt:lpstr>Sathu</vt:lpstr>
      <vt:lpstr>Söhne</vt:lpstr>
      <vt:lpstr>Crop</vt:lpstr>
      <vt:lpstr>FINAL pROJEct</vt:lpstr>
      <vt:lpstr>Motivation:</vt:lpstr>
      <vt:lpstr>Project Structure:</vt:lpstr>
      <vt:lpstr>Classes</vt:lpstr>
      <vt:lpstr>Classes:</vt:lpstr>
      <vt:lpstr>Mid-term  project requirments:</vt:lpstr>
      <vt:lpstr>Lab 2 Homework:</vt:lpstr>
      <vt:lpstr>3. Write 2 functions that do representative work for your use case</vt:lpstr>
      <vt:lpstr>4. Use program arguments to choose which function to call when the program is executed</vt:lpstr>
      <vt:lpstr>Lab 3 Homework</vt:lpstr>
      <vt:lpstr>3. Both D and E should implement either of I,J</vt:lpstr>
      <vt:lpstr>Lab 4 Homework</vt:lpstr>
      <vt:lpstr>2. Add functionality to your program to sort and group objects from your use case. This should be reflected in at least 3 functions.</vt:lpstr>
      <vt:lpstr>Lab 5 Homework</vt:lpstr>
      <vt:lpstr>2. Use system input to prompt the user to introduce data into your application</vt:lpstr>
      <vt:lpstr>3. Create an exception class, that can be thrown when the functionality of the application reaches an exceptional state (situation). For example, an object with the same name exists in the program already. When this exception is encountered, the program should handle the situation and have a backup plan for the user.</vt:lpstr>
      <vt:lpstr>Final project requirments:</vt:lpstr>
      <vt:lpstr>Create at least one test case (unit test) for each constructor and at least 3 test cases that check functionality.</vt:lpstr>
      <vt:lpstr>PowerPoint Presentation</vt:lpstr>
      <vt:lpstr>PowerPoint Presentation</vt:lpstr>
      <vt:lpstr>PowerPoint Presentation</vt:lpstr>
      <vt:lpstr>PowerPoint Presentation</vt:lpstr>
      <vt:lpstr>PowerPoint Presentation</vt:lpstr>
      <vt:lpstr>Insert or update data into the DB tables.</vt:lpstr>
      <vt:lpstr>Manage users or roles for different access levels to the DB.</vt:lpstr>
      <vt:lpstr>PowerPoint Presentation</vt:lpstr>
      <vt:lpstr>Validate input data before interacting with the DB. Use traditional validation or prepared .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pROJEct</dc:title>
  <dc:creator>Dinescu Denisa</dc:creator>
  <cp:lastModifiedBy>Dinescu Denisa</cp:lastModifiedBy>
  <cp:revision>6</cp:revision>
  <dcterms:created xsi:type="dcterms:W3CDTF">2023-11-21T09:49:36Z</dcterms:created>
  <dcterms:modified xsi:type="dcterms:W3CDTF">2024-01-15T10:35:22Z</dcterms:modified>
</cp:coreProperties>
</file>